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3"/>
  </p:sldMasterIdLst>
  <p:notesMasterIdLst>
    <p:notesMasterId r:id="rId11"/>
  </p:notesMasterIdLst>
  <p:sldIdLst>
    <p:sldId id="369" r:id="rId4"/>
    <p:sldId id="352" r:id="rId5"/>
    <p:sldId id="370" r:id="rId6"/>
    <p:sldId id="268" r:id="rId7"/>
    <p:sldId id="286" r:id="rId8"/>
    <p:sldId id="298" r:id="rId9"/>
    <p:sldId id="303" r:id="rId10"/>
    <p:sldId id="305" r:id="rId12"/>
    <p:sldId id="307" r:id="rId13"/>
    <p:sldId id="371" r:id="rId14"/>
    <p:sldId id="354" r:id="rId15"/>
    <p:sldId id="309" r:id="rId16"/>
    <p:sldId id="311" r:id="rId17"/>
    <p:sldId id="313" r:id="rId18"/>
    <p:sldId id="314" r:id="rId19"/>
    <p:sldId id="315" r:id="rId20"/>
    <p:sldId id="316" r:id="rId21"/>
    <p:sldId id="317" r:id="rId22"/>
    <p:sldId id="318" r:id="rId23"/>
    <p:sldId id="372" r:id="rId24"/>
    <p:sldId id="321" r:id="rId25"/>
    <p:sldId id="325" r:id="rId26"/>
    <p:sldId id="327" r:id="rId27"/>
    <p:sldId id="328" r:id="rId28"/>
    <p:sldId id="330" r:id="rId29"/>
    <p:sldId id="277" r:id="rId30"/>
    <p:sldId id="332" r:id="rId31"/>
    <p:sldId id="333" r:id="rId32"/>
    <p:sldId id="373" r:id="rId33"/>
    <p:sldId id="339" r:id="rId34"/>
    <p:sldId id="340" r:id="rId35"/>
    <p:sldId id="347" r:id="rId36"/>
    <p:sldId id="345" r:id="rId37"/>
    <p:sldId id="336" r:id="rId38"/>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1" d="100"/>
          <a:sy n="71" d="100"/>
        </p:scale>
        <p:origin x="110" y="3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gs" Target="tags/tag1.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1.xml"/><Relationship Id="rId39" Type="http://schemas.openxmlformats.org/officeDocument/2006/relationships/presProps" Target="presProps.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notesMaster" Target="notesMasters/notesMaster1.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Dell\Desktop\data2.csv"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817382517580569"/>
          <c:y val="0.0261306532663317"/>
          <c:w val="0.886778846153846"/>
          <c:h val="0.847659008682464"/>
        </c:manualLayout>
      </c:layout>
      <c:scatterChart>
        <c:scatterStyle val="smoothMarker"/>
        <c:varyColors val="0"/>
        <c:ser>
          <c:idx val="0"/>
          <c:order val="0"/>
          <c:tx>
            <c:strRef>
              <c:f>data2.csv!$B$1</c:f>
              <c:strCache>
                <c:ptCount val="1"/>
                <c:pt idx="0">
                  <c:v>GTFP</c:v>
                </c:pt>
              </c:strCache>
            </c:strRef>
          </c:tx>
          <c:spPr>
            <a:ln w="28575" cap="rnd">
              <a:solidFill>
                <a:schemeClr val="accent1"/>
              </a:solidFill>
              <a:round/>
            </a:ln>
            <a:effectLst/>
          </c:spPr>
          <c:marker>
            <c:symbol val="none"/>
          </c:marker>
          <c:dLbls>
            <c:delete val="1"/>
          </c:dLbls>
          <c:xVal>
            <c:numRef>
              <c:f>data2.csv!$A$2:$A$43</c:f>
              <c:numCache>
                <c:formatCode>General</c:formatCode>
                <c:ptCount val="42"/>
                <c:pt idx="0">
                  <c:v>1979</c:v>
                </c:pt>
                <c:pt idx="1">
                  <c:v>1980</c:v>
                </c:pt>
                <c:pt idx="2">
                  <c:v>1981</c:v>
                </c:pt>
                <c:pt idx="3">
                  <c:v>1982</c:v>
                </c:pt>
                <c:pt idx="4">
                  <c:v>1983</c:v>
                </c:pt>
                <c:pt idx="5">
                  <c:v>1984</c:v>
                </c:pt>
                <c:pt idx="6">
                  <c:v>1985</c:v>
                </c:pt>
                <c:pt idx="7">
                  <c:v>1986</c:v>
                </c:pt>
                <c:pt idx="8">
                  <c:v>1987</c:v>
                </c:pt>
                <c:pt idx="9">
                  <c:v>1988</c:v>
                </c:pt>
                <c:pt idx="10">
                  <c:v>1989</c:v>
                </c:pt>
                <c:pt idx="11">
                  <c:v>1990</c:v>
                </c:pt>
                <c:pt idx="12">
                  <c:v>1991</c:v>
                </c:pt>
                <c:pt idx="13">
                  <c:v>1992</c:v>
                </c:pt>
                <c:pt idx="14">
                  <c:v>1993</c:v>
                </c:pt>
                <c:pt idx="15">
                  <c:v>1994</c:v>
                </c:pt>
                <c:pt idx="16">
                  <c:v>1995</c:v>
                </c:pt>
                <c:pt idx="17">
                  <c:v>1996</c:v>
                </c:pt>
                <c:pt idx="18">
                  <c:v>1997</c:v>
                </c:pt>
                <c:pt idx="19">
                  <c:v>1998</c:v>
                </c:pt>
                <c:pt idx="20">
                  <c:v>1999</c:v>
                </c:pt>
                <c:pt idx="21">
                  <c:v>2000</c:v>
                </c:pt>
                <c:pt idx="22">
                  <c:v>2001</c:v>
                </c:pt>
                <c:pt idx="23">
                  <c:v>2002</c:v>
                </c:pt>
                <c:pt idx="24">
                  <c:v>2003</c:v>
                </c:pt>
                <c:pt idx="25">
                  <c:v>2004</c:v>
                </c:pt>
                <c:pt idx="26">
                  <c:v>2005</c:v>
                </c:pt>
                <c:pt idx="27">
                  <c:v>2006</c:v>
                </c:pt>
                <c:pt idx="28">
                  <c:v>2007</c:v>
                </c:pt>
                <c:pt idx="29">
                  <c:v>2008</c:v>
                </c:pt>
                <c:pt idx="30">
                  <c:v>2009</c:v>
                </c:pt>
                <c:pt idx="31">
                  <c:v>2010</c:v>
                </c:pt>
                <c:pt idx="32">
                  <c:v>2011</c:v>
                </c:pt>
                <c:pt idx="33">
                  <c:v>2012</c:v>
                </c:pt>
                <c:pt idx="34">
                  <c:v>2013</c:v>
                </c:pt>
                <c:pt idx="35">
                  <c:v>2014</c:v>
                </c:pt>
                <c:pt idx="36">
                  <c:v>2015</c:v>
                </c:pt>
                <c:pt idx="37">
                  <c:v>2016</c:v>
                </c:pt>
                <c:pt idx="38">
                  <c:v>2017</c:v>
                </c:pt>
                <c:pt idx="39">
                  <c:v>2018</c:v>
                </c:pt>
                <c:pt idx="40">
                  <c:v>2019</c:v>
                </c:pt>
                <c:pt idx="41">
                  <c:v>2020</c:v>
                </c:pt>
              </c:numCache>
            </c:numRef>
          </c:xVal>
          <c:yVal>
            <c:numRef>
              <c:f>data2.csv!$B$2:$B$43</c:f>
              <c:numCache>
                <c:formatCode>General</c:formatCode>
                <c:ptCount val="42"/>
                <c:pt idx="0">
                  <c:v>1.0151</c:v>
                </c:pt>
                <c:pt idx="1">
                  <c:v>1.0253</c:v>
                </c:pt>
                <c:pt idx="2">
                  <c:v>1.0147</c:v>
                </c:pt>
                <c:pt idx="3">
                  <c:v>1.0225</c:v>
                </c:pt>
                <c:pt idx="4">
                  <c:v>1.0215</c:v>
                </c:pt>
                <c:pt idx="5">
                  <c:v>1.0273</c:v>
                </c:pt>
                <c:pt idx="6">
                  <c:v>1.0212</c:v>
                </c:pt>
                <c:pt idx="7">
                  <c:v>1.0251</c:v>
                </c:pt>
                <c:pt idx="8">
                  <c:v>1.0287</c:v>
                </c:pt>
                <c:pt idx="9">
                  <c:v>1.0302</c:v>
                </c:pt>
                <c:pt idx="10">
                  <c:v>1.0318</c:v>
                </c:pt>
                <c:pt idx="11">
                  <c:v>1.0324</c:v>
                </c:pt>
                <c:pt idx="12">
                  <c:v>1.0371</c:v>
                </c:pt>
                <c:pt idx="13">
                  <c:v>1.0402</c:v>
                </c:pt>
                <c:pt idx="14">
                  <c:v>1.0417</c:v>
                </c:pt>
                <c:pt idx="15">
                  <c:v>1.0431</c:v>
                </c:pt>
                <c:pt idx="16">
                  <c:v>1.0456</c:v>
                </c:pt>
                <c:pt idx="17">
                  <c:v>1.0478</c:v>
                </c:pt>
                <c:pt idx="18">
                  <c:v>1.0493</c:v>
                </c:pt>
                <c:pt idx="19">
                  <c:v>1.0516</c:v>
                </c:pt>
                <c:pt idx="20">
                  <c:v>1.0529</c:v>
                </c:pt>
                <c:pt idx="21">
                  <c:v>1.0523</c:v>
                </c:pt>
                <c:pt idx="22">
                  <c:v>1.0567</c:v>
                </c:pt>
                <c:pt idx="23">
                  <c:v>1.0605</c:v>
                </c:pt>
                <c:pt idx="24">
                  <c:v>1.0648</c:v>
                </c:pt>
                <c:pt idx="25">
                  <c:v>1.0682</c:v>
                </c:pt>
                <c:pt idx="26">
                  <c:v>1.0728</c:v>
                </c:pt>
                <c:pt idx="27">
                  <c:v>1.0764</c:v>
                </c:pt>
                <c:pt idx="28">
                  <c:v>1.081</c:v>
                </c:pt>
                <c:pt idx="29">
                  <c:v>1.0867</c:v>
                </c:pt>
                <c:pt idx="30">
                  <c:v>1.0902</c:v>
                </c:pt>
                <c:pt idx="31">
                  <c:v>1.0936</c:v>
                </c:pt>
                <c:pt idx="32">
                  <c:v>1.0975</c:v>
                </c:pt>
                <c:pt idx="33">
                  <c:v>1.1038</c:v>
                </c:pt>
                <c:pt idx="34">
                  <c:v>1.1116</c:v>
                </c:pt>
                <c:pt idx="35">
                  <c:v>1.1185</c:v>
                </c:pt>
                <c:pt idx="36">
                  <c:v>1.1254</c:v>
                </c:pt>
                <c:pt idx="37">
                  <c:v>1.1322</c:v>
                </c:pt>
                <c:pt idx="38">
                  <c:v>1.1389</c:v>
                </c:pt>
                <c:pt idx="39">
                  <c:v>1.1455</c:v>
                </c:pt>
                <c:pt idx="40">
                  <c:v>1.1512</c:v>
                </c:pt>
                <c:pt idx="41">
                  <c:v>1.1567</c:v>
                </c:pt>
              </c:numCache>
            </c:numRef>
          </c:yVal>
          <c:smooth val="1"/>
        </c:ser>
        <c:dLbls>
          <c:showLegendKey val="0"/>
          <c:showVal val="0"/>
          <c:showCatName val="0"/>
          <c:showSerName val="0"/>
          <c:showPercent val="0"/>
          <c:showBubbleSize val="0"/>
        </c:dLbls>
        <c:axId val="961904541"/>
        <c:axId val="11929880"/>
      </c:scatterChart>
      <c:valAx>
        <c:axId val="961904541"/>
        <c:scaling>
          <c:orientation val="minMax"/>
          <c:max val="2020"/>
          <c:min val="1979"/>
        </c:scaling>
        <c:delete val="0"/>
        <c:axPos val="b"/>
        <c:majorGridlines>
          <c:spPr>
            <a:ln w="9525" cap="flat" cmpd="sng" algn="ctr">
              <a:solidFill>
                <a:schemeClr val="lt1">
                  <a:lumMod val="902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1050" b="0" i="0" u="none" strike="noStrike" kern="1200" baseline="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11929880"/>
        <c:crosses val="autoZero"/>
        <c:crossBetween val="midCat"/>
      </c:valAx>
      <c:valAx>
        <c:axId val="11929880"/>
        <c:scaling>
          <c:orientation val="minMax"/>
        </c:scaling>
        <c:delete val="0"/>
        <c:axPos val="l"/>
        <c:majorGridlines>
          <c:spPr>
            <a:ln w="9525" cap="flat" cmpd="sng" algn="ctr">
              <a:solidFill>
                <a:schemeClr val="lt1">
                  <a:lumMod val="90200"/>
                </a:schemeClr>
              </a:solidFill>
              <a:round/>
            </a:ln>
            <a:effectLst/>
          </c:spPr>
        </c:majorGridlines>
        <c:numFmt formatCode="#,##0.00_);[Red]\(#,##0.00\)"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1050" b="0" i="0" u="none" strike="noStrike" kern="1200" baseline="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961904541"/>
        <c:crosses val="autoZero"/>
        <c:crossBetween val="midCat"/>
      </c:valAx>
      <c:spPr>
        <a:noFill/>
        <a:ln w="9525" cap="flat" cmpd="sng" algn="ctr">
          <a:solidFill>
            <a:schemeClr val="tx1">
              <a:lumMod val="15000"/>
              <a:lumOff val="85000"/>
            </a:schemeClr>
          </a:solidFill>
          <a:round/>
        </a:ln>
        <a:effectLst/>
      </c:spPr>
    </c:plotArea>
    <c:plotVisOnly val="1"/>
    <c:dispBlanksAs val="gap"/>
    <c:showDLblsOverMax val="0"/>
    <c:extLst>
      <c:ext uri="{0b15fc19-7d7d-44ad-8c2d-2c3a37ce22c3}">
        <chartProps xmlns="https://web.wps.cn/et/2018/main" chartId="{adfc5efc-97f2-483d-b890-ef06e8736c92}"/>
      </c:ext>
    </c:extLst>
  </c:chart>
  <c:spPr>
    <a:solidFill>
      <a:schemeClr val="bg1"/>
    </a:solidFill>
    <a:ln w="9525" cap="flat" cmpd="sng" algn="ctr">
      <a:solidFill>
        <a:schemeClr val="bg1"/>
      </a:solidFill>
      <a:round/>
    </a:ln>
    <a:effectLst/>
  </c:spPr>
  <c:txPr>
    <a:bodyPr/>
    <a:lstStyle/>
    <a:p>
      <a:pPr>
        <a:defRPr lang="zh-CN" sz="1000">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19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w="19050" cap="rnd">
        <a:solidFill>
          <a:schemeClr val="phClr"/>
        </a:solidFill>
        <a:round/>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spPr>
      <a:ln w="9525" cap="flat" cmpd="sng" algn="ctr">
        <a:solidFill>
          <a:schemeClr val="tx1">
            <a:lumMod val="15000"/>
            <a:lumOff val="85000"/>
          </a:schemeClr>
        </a:solidFill>
        <a:round/>
      </a:ln>
    </cs:spPr>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endParaRPr lang="en-US" altLang="zh-CN"/>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endParaRPr lang="en-US" altLang="zh-CN"/>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fld>
            <a:endParaRPr lang="zh-CN" altLang="en-US"/>
          </a:p>
        </p:txBody>
      </p:sp>
      <p:pic>
        <p:nvPicPr>
          <p:cNvPr id="8" name="图片 7"/>
          <p:cNvPicPr>
            <a:picLocks noChangeAspect="1"/>
          </p:cNvPicPr>
          <p:nvPr userDrawn="1"/>
        </p:nvPicPr>
        <p:blipFill>
          <a:blip r:embed="rId13"/>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fld>
            <a:endParaRPr lang="zh-CN" altLang="en-US"/>
          </a:p>
        </p:txBody>
      </p:sp>
      <p:pic>
        <p:nvPicPr>
          <p:cNvPr id="8" name="图片 7"/>
          <p:cNvPicPr>
            <a:picLocks noChangeAspect="1"/>
          </p:cNvPicPr>
          <p:nvPr userDrawn="1"/>
        </p:nvPicPr>
        <p:blipFill>
          <a:blip r:embed="rId13"/>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vmlDrawing" Target="../drawings/vmlDrawing2.vml"/><Relationship Id="rId7" Type="http://schemas.openxmlformats.org/officeDocument/2006/relationships/slideLayout" Target="../slideLayouts/slideLayout2.xml"/><Relationship Id="rId6" Type="http://schemas.openxmlformats.org/officeDocument/2006/relationships/image" Target="../media/image8.wmf"/><Relationship Id="rId5" Type="http://schemas.openxmlformats.org/officeDocument/2006/relationships/oleObject" Target="../embeddings/oleObject4.bin"/><Relationship Id="rId4" Type="http://schemas.openxmlformats.org/officeDocument/2006/relationships/image" Target="../media/image7.wmf"/><Relationship Id="rId3" Type="http://schemas.openxmlformats.org/officeDocument/2006/relationships/oleObject" Target="../embeddings/oleObject3.bin"/><Relationship Id="rId2" Type="http://schemas.openxmlformats.org/officeDocument/2006/relationships/image" Target="../media/image6.wmf"/><Relationship Id="rId1"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9" Type="http://schemas.openxmlformats.org/officeDocument/2006/relationships/vmlDrawing" Target="../drawings/vmlDrawing3.vml"/><Relationship Id="rId8" Type="http://schemas.openxmlformats.org/officeDocument/2006/relationships/slideLayout" Target="../slideLayouts/slideLayout2.xml"/><Relationship Id="rId7" Type="http://schemas.openxmlformats.org/officeDocument/2006/relationships/themeOverride" Target="../theme/themeOverride2.xml"/><Relationship Id="rId6" Type="http://schemas.openxmlformats.org/officeDocument/2006/relationships/image" Target="../media/image11.wmf"/><Relationship Id="rId5" Type="http://schemas.openxmlformats.org/officeDocument/2006/relationships/oleObject" Target="../embeddings/oleObject7.bin"/><Relationship Id="rId4" Type="http://schemas.openxmlformats.org/officeDocument/2006/relationships/image" Target="../media/image10.wmf"/><Relationship Id="rId3" Type="http://schemas.openxmlformats.org/officeDocument/2006/relationships/oleObject" Target="../embeddings/oleObject6.bin"/><Relationship Id="rId2" Type="http://schemas.openxmlformats.org/officeDocument/2006/relationships/image" Target="../media/image9.wmf"/><Relationship Id="rId1"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8" Type="http://schemas.openxmlformats.org/officeDocument/2006/relationships/vmlDrawing" Target="../drawings/vmlDrawing4.vml"/><Relationship Id="rId7"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oleObject" Target="../embeddings/oleObject10.bin"/><Relationship Id="rId4" Type="http://schemas.openxmlformats.org/officeDocument/2006/relationships/image" Target="../media/image13.wmf"/><Relationship Id="rId3" Type="http://schemas.openxmlformats.org/officeDocument/2006/relationships/oleObject" Target="../embeddings/oleObject9.bin"/><Relationship Id="rId2" Type="http://schemas.openxmlformats.org/officeDocument/2006/relationships/image" Target="../media/image12.wmf"/><Relationship Id="rId1"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2.xml"/><Relationship Id="rId2" Type="http://schemas.openxmlformats.org/officeDocument/2006/relationships/image" Target="../media/image15.wmf"/><Relationship Id="rId1" Type="http://schemas.openxmlformats.org/officeDocument/2006/relationships/oleObject" Target="../embeddings/oleObject11.bin"/></Relationships>
</file>

<file path=ppt/slides/_rels/slide17.xml.rels><?xml version="1.0" encoding="UTF-8" standalone="yes"?>
<Relationships xmlns="http://schemas.openxmlformats.org/package/2006/relationships"><Relationship Id="rId4" Type="http://schemas.openxmlformats.org/officeDocument/2006/relationships/vmlDrawing" Target="../drawings/vmlDrawing6.vml"/><Relationship Id="rId3" Type="http://schemas.openxmlformats.org/officeDocument/2006/relationships/slideLayout" Target="../slideLayouts/slideLayout2.xml"/><Relationship Id="rId2" Type="http://schemas.openxmlformats.org/officeDocument/2006/relationships/image" Target="../media/image16.wmf"/><Relationship Id="rId1" Type="http://schemas.openxmlformats.org/officeDocument/2006/relationships/oleObject" Target="../embeddings/oleObject12.bin"/></Relationships>
</file>

<file path=ppt/slides/_rels/slide18.xml.rels><?xml version="1.0" encoding="UTF-8" standalone="yes"?>
<Relationships xmlns="http://schemas.openxmlformats.org/package/2006/relationships"><Relationship Id="rId4" Type="http://schemas.openxmlformats.org/officeDocument/2006/relationships/vmlDrawing" Target="../drawings/vmlDrawing7.vml"/><Relationship Id="rId3" Type="http://schemas.openxmlformats.org/officeDocument/2006/relationships/slideLayout" Target="../slideLayouts/slideLayout2.xml"/><Relationship Id="rId2" Type="http://schemas.openxmlformats.org/officeDocument/2006/relationships/image" Target="../media/image17.wmf"/><Relationship Id="rId1" Type="http://schemas.openxmlformats.org/officeDocument/2006/relationships/oleObject" Target="../embeddings/oleObject13.bin"/></Relationships>
</file>

<file path=ppt/slides/_rels/slide19.xml.rels><?xml version="1.0" encoding="UTF-8" standalone="yes"?>
<Relationships xmlns="http://schemas.openxmlformats.org/package/2006/relationships"><Relationship Id="rId4" Type="http://schemas.openxmlformats.org/officeDocument/2006/relationships/vmlDrawing" Target="../drawings/vmlDrawing8.vml"/><Relationship Id="rId3" Type="http://schemas.openxmlformats.org/officeDocument/2006/relationships/slideLayout" Target="../slideLayouts/slideLayout2.xml"/><Relationship Id="rId2" Type="http://schemas.openxmlformats.org/officeDocument/2006/relationships/image" Target="../media/image18.wmf"/><Relationship Id="rId1" Type="http://schemas.openxmlformats.org/officeDocument/2006/relationships/oleObject" Target="../embeddings/oleObject14.bin"/></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vmlDrawing" Target="../drawings/vmlDrawing9.vml"/><Relationship Id="rId7" Type="http://schemas.openxmlformats.org/officeDocument/2006/relationships/slideLayout" Target="../slideLayouts/slideLayout7.xml"/><Relationship Id="rId6" Type="http://schemas.openxmlformats.org/officeDocument/2006/relationships/image" Target="../media/image21.wmf"/><Relationship Id="rId5" Type="http://schemas.openxmlformats.org/officeDocument/2006/relationships/oleObject" Target="../embeddings/oleObject17.bin"/><Relationship Id="rId4" Type="http://schemas.openxmlformats.org/officeDocument/2006/relationships/image" Target="../media/image20.wmf"/><Relationship Id="rId3" Type="http://schemas.openxmlformats.org/officeDocument/2006/relationships/oleObject" Target="../embeddings/oleObject16.bin"/><Relationship Id="rId2" Type="http://schemas.openxmlformats.org/officeDocument/2006/relationships/image" Target="../media/image19.wmf"/><Relationship Id="rId1" Type="http://schemas.openxmlformats.org/officeDocument/2006/relationships/oleObject" Target="../embeddings/oleObject15.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4" Type="http://schemas.openxmlformats.org/officeDocument/2006/relationships/vmlDrawing" Target="../drawings/vmlDrawing10.vml"/><Relationship Id="rId3" Type="http://schemas.openxmlformats.org/officeDocument/2006/relationships/slideLayout" Target="../slideLayouts/slideLayout2.xml"/><Relationship Id="rId2" Type="http://schemas.openxmlformats.org/officeDocument/2006/relationships/image" Target="../media/image22.wmf"/><Relationship Id="rId1" Type="http://schemas.openxmlformats.org/officeDocument/2006/relationships/oleObject" Target="../embeddings/oleObject18.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23.png"/></Relationships>
</file>

<file path=ppt/slides/_rels/slide4.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5.wmf"/><Relationship Id="rId1"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1"/>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第十五章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宏观经济效益统计分析</a:t>
            </a:r>
            <a:endPar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二节 宏观经济效益评价方法</a:t>
            </a:r>
            <a:r>
              <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 </a:t>
            </a:r>
            <a:endPar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sp>
        <p:nvSpPr>
          <p:cNvPr id="13" name="Rectangle 9"/>
          <p:cNvSpPr txBox="1">
            <a:spLocks noChangeArrowheads="1"/>
          </p:cNvSpPr>
          <p:nvPr/>
        </p:nvSpPr>
        <p:spPr>
          <a:xfrm>
            <a:off x="1992769" y="2295460"/>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一、评价准则</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二、评价方法</a:t>
            </a:r>
            <a:endParaRPr lang="en-US" altLang="zh-CN"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（一）目标优化准则</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目标优化是首要准则，其要求宏观经济效益能够持续稳定提高。具体表现在，全要素生产率、劳动生产率、资金生产率共同持续稳定提高。</a:t>
            </a:r>
            <a:endParaRPr lang="en-US" altLang="zh-CN" sz="2400" dirty="0">
              <a:latin typeface="华文楷体" panose="02010600040101010101" charset="-122"/>
              <a:ea typeface="华文楷体" panose="02010600040101010101" charset="-122"/>
            </a:endParaRPr>
          </a:p>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zh-CN" altLang="en-US" sz="2800" b="1" dirty="0">
                <a:solidFill>
                  <a:schemeClr val="accent2"/>
                </a:solidFill>
                <a:latin typeface="华文楷体" panose="02010600040101010101" charset="-122"/>
                <a:ea typeface="华文楷体" panose="02010600040101010101" charset="-122"/>
                <a:sym typeface="+mn-ea"/>
              </a:rPr>
              <a:t>（二）资源善用准则</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该准则要求资源有效利用，主要表现为实际生产率与潜在生产率之间的缺口不断缩小，并控制在正常界限以内。</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marL="0"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sym typeface="+mn-ea"/>
              </a:rPr>
              <a:t>（三）技术进步准则</a:t>
            </a:r>
            <a:endParaRPr lang="zh-CN" altLang="en-US" sz="28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指生产要素的技术水平不断提高，并且在要素生产率提高中占较大比重。这不仅需要提升劳动力素质，还要依靠资金技术水平提高。</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marL="0" indent="304800" algn="just" defTabSz="266700">
              <a:lnSpc>
                <a:spcPct val="150000"/>
              </a:lnSpc>
              <a:spcBef>
                <a:spcPct val="0"/>
              </a:spcBef>
              <a:spcAft>
                <a:spcPct val="0"/>
              </a:spcAft>
            </a:pP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一、评价准则</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934616" y="845820"/>
            <a:ext cx="10852785" cy="5812155"/>
          </a:xfrm>
          <a:prstGeom prst="rect">
            <a:avLst/>
          </a:prstGeom>
          <a:ln>
            <a:noFill/>
          </a:ln>
        </p:spPr>
        <p:txBody>
          <a:bodyPr wrap="square">
            <a:noAutofit/>
          </a:bodyPr>
          <a:lstStyle/>
          <a:p>
            <a:pPr indent="304800" algn="just" defTabSz="266700" fontAlgn="auto">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rPr>
              <a:t>（四）</a:t>
            </a:r>
            <a:r>
              <a:rPr lang="zh-CN" altLang="en-US" sz="2800" b="1" dirty="0">
                <a:solidFill>
                  <a:schemeClr val="accent2"/>
                </a:solidFill>
                <a:latin typeface="华文楷体" panose="02010600040101010101" charset="-122"/>
                <a:ea typeface="华文楷体" panose="02010600040101010101" charset="-122"/>
                <a:sym typeface="+mn-ea"/>
              </a:rPr>
              <a:t>要素替代准则</a:t>
            </a:r>
            <a:endParaRPr lang="zh-CN" altLang="en-US" sz="2800" b="1" dirty="0">
              <a:solidFill>
                <a:schemeClr val="accent2"/>
              </a:solidFill>
              <a:latin typeface="华文楷体" panose="02010600040101010101" charset="-122"/>
              <a:ea typeface="华文楷体" panose="02010600040101010101" charset="-122"/>
            </a:endParaRPr>
          </a:p>
          <a:p>
            <a:pPr indent="304800" algn="just" defTabSz="266700" fontAlgn="auto">
              <a:lnSpc>
                <a:spcPts val="44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要素替代准则是指通过生产要素之间的替代，更好利用资源禀赋和可用技术，带动要素使用效率及全要素生产率不断提高。根据经济发展的一般规律，资本要素不断替代劳动是技术进步和提高经济效益的重要途径。</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sym typeface="+mn-ea"/>
              </a:rPr>
              <a:t>（五）变动合理准则</a:t>
            </a:r>
            <a:endParaRPr lang="zh-CN" altLang="en-US" sz="2800" b="1" dirty="0">
              <a:solidFill>
                <a:schemeClr val="accent2"/>
              </a:solidFill>
              <a:latin typeface="华文楷体" panose="02010600040101010101" charset="-122"/>
              <a:ea typeface="华文楷体" panose="02010600040101010101" charset="-122"/>
            </a:endParaRPr>
          </a:p>
          <a:p>
            <a:pPr indent="304800" algn="just" defTabSz="266700" fontAlgn="auto">
              <a:lnSpc>
                <a:spcPts val="44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该准则包括规模变动合理与结构变动合理两方面：</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indent="304800" algn="just" defTabSz="266700" fontAlgn="auto">
              <a:lnSpc>
                <a:spcPts val="4400"/>
              </a:lnSpc>
              <a:spcBef>
                <a:spcPct val="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sym typeface="+mn-ea"/>
              </a:rPr>
              <a:t> </a:t>
            </a: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规模变动合理准则要求，生产规模的变动应有利于技术进步和生产效率提高。</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indent="304800" algn="just" defTabSz="266700" fontAlgn="auto">
              <a:lnSpc>
                <a:spcPts val="4400"/>
              </a:lnSpc>
              <a:spcBef>
                <a:spcPct val="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sym typeface="+mn-ea"/>
              </a:rPr>
              <a:t> </a:t>
            </a: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结构变动合理准则要求，产业结构变动应保证实际生产率不断提高，且其与潜在生产率的缺口不断缩小。此外，还应力求基础产业和主导产业的要素生产率不断提高，主导产业贡献份额上升。</a:t>
            </a:r>
            <a:endParaRPr lang="zh-CN" altLang="en-US" sz="2000" dirty="0">
              <a:latin typeface="华文楷体" panose="02010600040101010101" charset="-122"/>
              <a:ea typeface="华文楷体" panose="02010600040101010101" charset="-122"/>
              <a:cs typeface="华文楷体" panose="02010600040101010101" charset="-122"/>
            </a:endParaRPr>
          </a:p>
          <a:p>
            <a:pPr marL="0" indent="304800" algn="just" defTabSz="266700">
              <a:lnSpc>
                <a:spcPct val="150000"/>
              </a:lnSpc>
              <a:spcBef>
                <a:spcPct val="0"/>
              </a:spcBef>
              <a:spcAft>
                <a:spcPct val="0"/>
              </a:spcAft>
            </a:pP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一、评价准则</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（一）不同对象层次</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企业规模</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规模经济效益指标用来反映企业经济效益的一般水平，其可理解为生产要素替代不变条件下，</a:t>
            </a:r>
            <a:r>
              <a:rPr lang="zh-CN" altLang="en-US" sz="2400" i="1"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行业</a:t>
            </a:r>
            <a:r>
              <a:rPr lang="zh-CN" altLang="en-US" sz="2400" i="1" dirty="0">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种生产规模的要素生产率。若以A</a:t>
            </a:r>
            <a:r>
              <a:rPr lang="zh-CN" altLang="en-US" sz="2400" i="1" baseline="-25000" dirty="0">
                <a:latin typeface="Times New Roman" panose="02020603050405020304" pitchFamily="18" charset="0"/>
                <a:ea typeface="华文楷体" panose="02010600040101010101" charset="-122"/>
                <a:cs typeface="Times New Roman" panose="02020603050405020304" pitchFamily="18" charset="0"/>
              </a:rPr>
              <a:t>ij</a:t>
            </a:r>
            <a:r>
              <a:rPr lang="zh-CN" altLang="en-US" sz="2400" dirty="0">
                <a:latin typeface="Times New Roman" panose="02020603050405020304" pitchFamily="18" charset="0"/>
                <a:ea typeface="华文楷体" panose="02010600040101010101" charset="-122"/>
                <a:cs typeface="Times New Roman" panose="02020603050405020304" pitchFamily="18" charset="0"/>
              </a:rPr>
              <a:t>、A</a:t>
            </a:r>
            <a:r>
              <a:rPr lang="zh-CN" altLang="en-US" sz="2400" i="1" baseline="-25000" dirty="0">
                <a:latin typeface="Times New Roman" panose="02020603050405020304" pitchFamily="18" charset="0"/>
                <a:ea typeface="华文楷体" panose="02010600040101010101" charset="-122"/>
                <a:cs typeface="Times New Roman" panose="02020603050405020304" pitchFamily="18" charset="0"/>
              </a:rPr>
              <a:t>ij</a:t>
            </a:r>
            <a:r>
              <a:rPr lang="zh-CN" altLang="en-US" sz="2400" dirty="0">
                <a:latin typeface="Times New Roman" panose="02020603050405020304" pitchFamily="18" charset="0"/>
                <a:ea typeface="华文楷体" panose="02010600040101010101" charset="-122"/>
                <a:cs typeface="Times New Roman" panose="02020603050405020304" pitchFamily="18" charset="0"/>
              </a:rPr>
              <a:t>(K)、A</a:t>
            </a:r>
            <a:r>
              <a:rPr lang="zh-CN" altLang="en-US" sz="2400" i="1" baseline="-25000" dirty="0">
                <a:latin typeface="Times New Roman" panose="02020603050405020304" pitchFamily="18" charset="0"/>
                <a:ea typeface="华文楷体" panose="02010600040101010101" charset="-122"/>
                <a:cs typeface="Times New Roman" panose="02020603050405020304" pitchFamily="18" charset="0"/>
              </a:rPr>
              <a:t>ij</a:t>
            </a:r>
            <a:r>
              <a:rPr lang="zh-CN" altLang="en-US" sz="2400" dirty="0">
                <a:latin typeface="Times New Roman" panose="02020603050405020304" pitchFamily="18" charset="0"/>
                <a:ea typeface="华文楷体" panose="02010600040101010101" charset="-122"/>
                <a:cs typeface="Times New Roman" panose="02020603050405020304" pitchFamily="18" charset="0"/>
              </a:rPr>
              <a:t>(L)分别表示</a:t>
            </a:r>
            <a:r>
              <a:rPr lang="zh-CN" altLang="en-US" sz="2400" i="1"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行业</a:t>
            </a:r>
            <a:r>
              <a:rPr lang="zh-CN" altLang="en-US" sz="2400" i="1" dirty="0">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种规模下的综合要素生产率、资本要素生产率和劳动要素生产率，可分别用下述公式表示：</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graphicFrame>
        <p:nvGraphicFramePr>
          <p:cNvPr id="2" name="对象 -2147482623"/>
          <p:cNvGraphicFramePr>
            <a:graphicFrameLocks noChangeAspect="1"/>
          </p:cNvGraphicFramePr>
          <p:nvPr/>
        </p:nvGraphicFramePr>
        <p:xfrm>
          <a:off x="1960776" y="4770755"/>
          <a:ext cx="2067560" cy="840740"/>
        </p:xfrm>
        <a:graphic>
          <a:graphicData uri="http://schemas.openxmlformats.org/presentationml/2006/ole">
            <mc:AlternateContent xmlns:mc="http://schemas.openxmlformats.org/markup-compatibility/2006">
              <mc:Choice xmlns:v="urn:schemas-microsoft-com:vml" Requires="v">
                <p:oleObj spid="_x0000_s4" name="" r:id="rId1" imgW="1155700" imgH="469900" progId="Equation.DSMT4">
                  <p:embed/>
                </p:oleObj>
              </mc:Choice>
              <mc:Fallback>
                <p:oleObj name="" r:id="rId1" imgW="1155700" imgH="469900" progId="Equation.DSMT4">
                  <p:embed/>
                  <p:pic>
                    <p:nvPicPr>
                      <p:cNvPr id="0" name="图片 3075"/>
                      <p:cNvPicPr/>
                      <p:nvPr/>
                    </p:nvPicPr>
                    <p:blipFill>
                      <a:blip r:embed="rId2"/>
                      <a:stretch>
                        <a:fillRect/>
                      </a:stretch>
                    </p:blipFill>
                    <p:spPr>
                      <a:xfrm>
                        <a:off x="1960776" y="4770755"/>
                        <a:ext cx="2067560" cy="840740"/>
                      </a:xfrm>
                      <a:prstGeom prst="rect">
                        <a:avLst/>
                      </a:prstGeom>
                      <a:noFill/>
                      <a:ln w="38100">
                        <a:noFill/>
                        <a:miter/>
                      </a:ln>
                    </p:spPr>
                  </p:pic>
                </p:oleObj>
              </mc:Fallback>
            </mc:AlternateContent>
          </a:graphicData>
        </a:graphic>
      </p:graphicFrame>
      <p:graphicFrame>
        <p:nvGraphicFramePr>
          <p:cNvPr id="5" name="对象 -2147482622"/>
          <p:cNvGraphicFramePr>
            <a:graphicFrameLocks noChangeAspect="1"/>
          </p:cNvGraphicFramePr>
          <p:nvPr/>
        </p:nvGraphicFramePr>
        <p:xfrm>
          <a:off x="5005601" y="4813300"/>
          <a:ext cx="2215515" cy="942340"/>
        </p:xfrm>
        <a:graphic>
          <a:graphicData uri="http://schemas.openxmlformats.org/presentationml/2006/ole">
            <mc:AlternateContent xmlns:mc="http://schemas.openxmlformats.org/markup-compatibility/2006">
              <mc:Choice xmlns:v="urn:schemas-microsoft-com:vml" Requires="v">
                <p:oleObj spid="_x0000_s7" name="" r:id="rId3" imgW="1104900" imgH="469900" progId="Equation.DSMT4">
                  <p:embed/>
                </p:oleObj>
              </mc:Choice>
              <mc:Fallback>
                <p:oleObj name="" r:id="rId3" imgW="1104900" imgH="469900" progId="Equation.DSMT4">
                  <p:embed/>
                  <p:pic>
                    <p:nvPicPr>
                      <p:cNvPr id="0" name="图片 1"/>
                      <p:cNvPicPr/>
                      <p:nvPr/>
                    </p:nvPicPr>
                    <p:blipFill>
                      <a:blip r:embed="rId4"/>
                      <a:stretch>
                        <a:fillRect/>
                      </a:stretch>
                    </p:blipFill>
                    <p:spPr>
                      <a:xfrm>
                        <a:off x="5005601" y="4813300"/>
                        <a:ext cx="2215515" cy="942340"/>
                      </a:xfrm>
                      <a:prstGeom prst="rect">
                        <a:avLst/>
                      </a:prstGeom>
                      <a:noFill/>
                      <a:ln w="38100">
                        <a:noFill/>
                        <a:miter/>
                      </a:ln>
                    </p:spPr>
                  </p:pic>
                </p:oleObj>
              </mc:Fallback>
            </mc:AlternateContent>
          </a:graphicData>
        </a:graphic>
      </p:graphicFrame>
      <p:graphicFrame>
        <p:nvGraphicFramePr>
          <p:cNvPr id="8" name="对象 -2147482621"/>
          <p:cNvGraphicFramePr>
            <a:graphicFrameLocks noChangeAspect="1"/>
          </p:cNvGraphicFramePr>
          <p:nvPr/>
        </p:nvGraphicFramePr>
        <p:xfrm>
          <a:off x="8367291" y="4770755"/>
          <a:ext cx="1903095" cy="858520"/>
        </p:xfrm>
        <a:graphic>
          <a:graphicData uri="http://schemas.openxmlformats.org/presentationml/2006/ole">
            <mc:AlternateContent xmlns:mc="http://schemas.openxmlformats.org/markup-compatibility/2006">
              <mc:Choice xmlns:v="urn:schemas-microsoft-com:vml" Requires="v">
                <p:oleObj spid="_x0000_s9" name="" r:id="rId5" imgW="1041400" imgH="469900" progId="Equation.DSMT4">
                  <p:embed/>
                </p:oleObj>
              </mc:Choice>
              <mc:Fallback>
                <p:oleObj name="" r:id="rId5" imgW="1041400" imgH="469900" progId="Equation.DSMT4">
                  <p:embed/>
                  <p:pic>
                    <p:nvPicPr>
                      <p:cNvPr id="0" name="图片 3"/>
                      <p:cNvPicPr/>
                      <p:nvPr/>
                    </p:nvPicPr>
                    <p:blipFill>
                      <a:blip r:embed="rId6"/>
                      <a:stretch>
                        <a:fillRect/>
                      </a:stretch>
                    </p:blipFill>
                    <p:spPr>
                      <a:xfrm>
                        <a:off x="8367291" y="4770755"/>
                        <a:ext cx="1903095" cy="858520"/>
                      </a:xfrm>
                      <a:prstGeom prst="rect">
                        <a:avLst/>
                      </a:prstGeom>
                      <a:noFill/>
                      <a:ln w="38100">
                        <a:noFill/>
                        <a:miter/>
                      </a:ln>
                    </p:spPr>
                  </p:pic>
                </p:oleObj>
              </mc:Fallback>
            </mc:AlternateContent>
          </a:graphicData>
        </a:graphic>
      </p:graphicFrame>
      <p:sp>
        <p:nvSpPr>
          <p:cNvPr id="10" name="矩形 9"/>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二、评价方法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19376" y="1010285"/>
            <a:ext cx="10194290" cy="5031105"/>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华文楷体" panose="02010600040101010101" charset="-122"/>
                <a:ea typeface="华文楷体" panose="02010600040101010101" charset="-122"/>
                <a:cs typeface="华文楷体" panose="02010600040101010101" charset="-122"/>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行业部门</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行业部门经济效益指标用来评价行业经济效益的总水平，反映一定时期某行业平均每单位要素投入所创造的增加值。令为第</a:t>
            </a:r>
            <a:r>
              <a:rPr lang="en-US" altLang="zh-CN" sz="2400" dirty="0">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行业第</a:t>
            </a:r>
            <a:r>
              <a:rPr lang="en-US" altLang="zh-CN" sz="2400" dirty="0">
                <a:latin typeface="华文楷体" panose="02010600040101010101" charset="-122"/>
                <a:ea typeface="华文楷体" panose="02010600040101010101" charset="-122"/>
                <a:cs typeface="华文楷体" panose="02010600040101010101" charset="-122"/>
              </a:rPr>
              <a:t>j</a:t>
            </a:r>
            <a:r>
              <a:rPr lang="zh-CN" altLang="en-US" sz="2400" dirty="0">
                <a:latin typeface="华文楷体" panose="02010600040101010101" charset="-122"/>
                <a:ea typeface="华文楷体" panose="02010600040101010101" charset="-122"/>
                <a:cs typeface="华文楷体" panose="02010600040101010101" charset="-122"/>
              </a:rPr>
              <a:t>种规模综合要素占全行业的比重，</a:t>
            </a:r>
            <a:r>
              <a:rPr lang="en-US" altLang="zh-CN" sz="2400" dirty="0">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行业的综合要素生产率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A</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华文楷体" panose="02010600040101010101" charset="-122"/>
                <a:ea typeface="华文楷体" panose="02010600040101010101" charset="-122"/>
                <a:cs typeface="华文楷体" panose="02010600040101010101" charset="-122"/>
              </a:rPr>
              <a:t>为：</a:t>
            </a:r>
            <a:endParaRPr lang="zh-CN" altLang="en-US" sz="24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该行业的资本要素生产率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A</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华文楷体" panose="02010600040101010101" charset="-122"/>
                <a:ea typeface="华文楷体" panose="02010600040101010101" charset="-122"/>
                <a:cs typeface="华文楷体" panose="02010600040101010101" charset="-122"/>
              </a:rPr>
              <a:t>与劳动要素生产率</a:t>
            </a:r>
            <a:r>
              <a:rPr lang="en-US" altLang="zh-CN" sz="2400" i="1" dirty="0">
                <a:latin typeface="Times New Roman" panose="02020603050405020304" pitchFamily="18" charset="0"/>
                <a:ea typeface="华文楷体" panose="02010600040101010101" charset="-122"/>
                <a:cs typeface="Times New Roman" panose="02020603050405020304" pitchFamily="18" charset="0"/>
                <a:sym typeface="+mn-ea"/>
              </a:rPr>
              <a:t>A</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sym typeface="+mn-ea"/>
              </a:rPr>
              <a:t>i</a:t>
            </a:r>
            <a:r>
              <a:rPr lang="en-US" altLang="zh-CN" sz="2400" dirty="0">
                <a:latin typeface="华文楷体" panose="02010600040101010101" charset="-122"/>
                <a:ea typeface="华文楷体" panose="02010600040101010101" charset="-122"/>
                <a:cs typeface="华文楷体" panose="02010600040101010101" charset="-122"/>
              </a:rPr>
              <a:t>(</a:t>
            </a:r>
            <a:r>
              <a:rPr lang="en-US" altLang="zh-CN" sz="2400" i="1" dirty="0">
                <a:latin typeface="华文楷体" panose="02010600040101010101" charset="-122"/>
                <a:ea typeface="华文楷体" panose="02010600040101010101" charset="-122"/>
                <a:cs typeface="华文楷体" panose="02010600040101010101" charset="-122"/>
              </a:rPr>
              <a:t>L</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分别为：</a:t>
            </a:r>
            <a:endParaRPr lang="zh-CN" altLang="en-US" sz="2400" dirty="0">
              <a:latin typeface="华文楷体" panose="02010600040101010101" charset="-122"/>
              <a:ea typeface="华文楷体" panose="02010600040101010101" charset="-122"/>
              <a:cs typeface="华文楷体" panose="02010600040101010101" charset="-122"/>
            </a:endParaRPr>
          </a:p>
        </p:txBody>
      </p:sp>
      <p:graphicFrame>
        <p:nvGraphicFramePr>
          <p:cNvPr id="2" name="对象 -2147482617"/>
          <p:cNvGraphicFramePr>
            <a:graphicFrameLocks noChangeAspect="1"/>
          </p:cNvGraphicFramePr>
          <p:nvPr/>
        </p:nvGraphicFramePr>
        <p:xfrm>
          <a:off x="2234461" y="3429000"/>
          <a:ext cx="7672705" cy="992505"/>
        </p:xfrm>
        <a:graphic>
          <a:graphicData uri="http://schemas.openxmlformats.org/presentationml/2006/ole">
            <mc:AlternateContent xmlns:mc="http://schemas.openxmlformats.org/markup-compatibility/2006">
              <mc:Choice xmlns:v="urn:schemas-microsoft-com:vml" Requires="v">
                <p:oleObj spid="_x0000_s4" name="" r:id="rId1" imgW="4025900" imgH="508000" progId="Equation.DSMT4">
                  <p:embed/>
                </p:oleObj>
              </mc:Choice>
              <mc:Fallback>
                <p:oleObj name="" r:id="rId1" imgW="4025900" imgH="508000" progId="Equation.DSMT4">
                  <p:embed/>
                  <p:pic>
                    <p:nvPicPr>
                      <p:cNvPr id="0" name="图片 9"/>
                      <p:cNvPicPr/>
                      <p:nvPr/>
                    </p:nvPicPr>
                    <p:blipFill>
                      <a:blip r:embed="rId2"/>
                      <a:stretch>
                        <a:fillRect/>
                      </a:stretch>
                    </p:blipFill>
                    <p:spPr>
                      <a:xfrm>
                        <a:off x="2234461" y="3429000"/>
                        <a:ext cx="7672705" cy="992505"/>
                      </a:xfrm>
                      <a:prstGeom prst="rect">
                        <a:avLst/>
                      </a:prstGeom>
                      <a:noFill/>
                      <a:ln w="38100">
                        <a:noFill/>
                        <a:miter/>
                      </a:ln>
                    </p:spPr>
                  </p:pic>
                </p:oleObj>
              </mc:Fallback>
            </mc:AlternateContent>
          </a:graphicData>
        </a:graphic>
      </p:graphicFrame>
      <p:graphicFrame>
        <p:nvGraphicFramePr>
          <p:cNvPr id="5" name="对象 -2147482616"/>
          <p:cNvGraphicFramePr>
            <a:graphicFrameLocks noChangeAspect="1"/>
          </p:cNvGraphicFramePr>
          <p:nvPr/>
        </p:nvGraphicFramePr>
        <p:xfrm>
          <a:off x="2455441" y="5284470"/>
          <a:ext cx="2625725" cy="960120"/>
        </p:xfrm>
        <a:graphic>
          <a:graphicData uri="http://schemas.openxmlformats.org/presentationml/2006/ole">
            <mc:AlternateContent xmlns:mc="http://schemas.openxmlformats.org/markup-compatibility/2006">
              <mc:Choice xmlns:v="urn:schemas-microsoft-com:vml" Requires="v">
                <p:oleObj spid="_x0000_s7" name="" r:id="rId3" imgW="1295400" imgH="533400" progId="Equation.DSMT4">
                  <p:embed/>
                </p:oleObj>
              </mc:Choice>
              <mc:Fallback>
                <p:oleObj name="" r:id="rId3" imgW="1295400" imgH="533400" progId="Equation.DSMT4">
                  <p:embed/>
                  <p:pic>
                    <p:nvPicPr>
                      <p:cNvPr id="0" name="图片 10"/>
                      <p:cNvPicPr/>
                      <p:nvPr/>
                    </p:nvPicPr>
                    <p:blipFill>
                      <a:blip r:embed="rId4"/>
                      <a:stretch>
                        <a:fillRect/>
                      </a:stretch>
                    </p:blipFill>
                    <p:spPr>
                      <a:xfrm>
                        <a:off x="2455441" y="5284470"/>
                        <a:ext cx="2625725" cy="960120"/>
                      </a:xfrm>
                      <a:prstGeom prst="rect">
                        <a:avLst/>
                      </a:prstGeom>
                      <a:noFill/>
                      <a:ln w="38100">
                        <a:noFill/>
                        <a:miter/>
                      </a:ln>
                    </p:spPr>
                  </p:pic>
                </p:oleObj>
              </mc:Fallback>
            </mc:AlternateContent>
          </a:graphicData>
        </a:graphic>
      </p:graphicFrame>
      <p:graphicFrame>
        <p:nvGraphicFramePr>
          <p:cNvPr id="8" name="对象 -2147482615"/>
          <p:cNvGraphicFramePr>
            <a:graphicFrameLocks noChangeAspect="1"/>
          </p:cNvGraphicFramePr>
          <p:nvPr/>
        </p:nvGraphicFramePr>
        <p:xfrm>
          <a:off x="7068081" y="5284470"/>
          <a:ext cx="2372360" cy="1139190"/>
        </p:xfrm>
        <a:graphic>
          <a:graphicData uri="http://schemas.openxmlformats.org/presentationml/2006/ole">
            <mc:AlternateContent xmlns:mc="http://schemas.openxmlformats.org/markup-compatibility/2006">
              <mc:Choice xmlns:v="urn:schemas-microsoft-com:vml" Requires="v">
                <p:oleObj spid="_x0000_s9" name="" r:id="rId5" imgW="1181100" imgH="698500" progId="Equation.DSMT4">
                  <p:embed/>
                </p:oleObj>
              </mc:Choice>
              <mc:Fallback>
                <p:oleObj name="" r:id="rId5" imgW="1181100" imgH="698500" progId="Equation.DSMT4">
                  <p:embed/>
                  <p:pic>
                    <p:nvPicPr>
                      <p:cNvPr id="0" name="图片 11"/>
                      <p:cNvPicPr/>
                      <p:nvPr/>
                    </p:nvPicPr>
                    <p:blipFill>
                      <a:blip r:embed="rId6"/>
                      <a:stretch>
                        <a:fillRect/>
                      </a:stretch>
                    </p:blipFill>
                    <p:spPr>
                      <a:xfrm>
                        <a:off x="7068081" y="5284470"/>
                        <a:ext cx="2372360" cy="1139190"/>
                      </a:xfrm>
                      <a:prstGeom prst="rect">
                        <a:avLst/>
                      </a:prstGeom>
                      <a:noFill/>
                      <a:ln w="38100">
                        <a:noFill/>
                        <a:miter/>
                      </a:ln>
                    </p:spPr>
                  </p:pic>
                </p:oleObj>
              </mc:Fallback>
            </mc:AlternateContent>
          </a:graphicData>
        </a:graphic>
      </p:graphicFrame>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二、评价方法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092096" y="1060450"/>
            <a:ext cx="10611485" cy="5031105"/>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国民经济</a:t>
            </a: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全国或地区的国民经济效益指标，反映各行业经济效益的总水平。若</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d</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为按实际使用口径计算的</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行业综合要素占全部综合要素的比重，国民经济的综合要素生产率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A</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rPr>
              <a:t>国民经济的资本要素生产率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A(K)</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和劳动要素生产率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A(L)</a:t>
            </a:r>
            <a:r>
              <a:rPr lang="zh-CN" altLang="en-US" sz="2400" dirty="0">
                <a:latin typeface="华文楷体" panose="02010600040101010101" charset="-122"/>
                <a:ea typeface="华文楷体" panose="02010600040101010101" charset="-122"/>
                <a:cs typeface="华文楷体" panose="02010600040101010101" charset="-122"/>
              </a:rPr>
              <a:t>分别为：</a:t>
            </a:r>
            <a:endParaRPr lang="zh-CN" altLang="en-US" sz="2400" dirty="0">
              <a:latin typeface="华文楷体" panose="02010600040101010101" charset="-122"/>
              <a:ea typeface="华文楷体" panose="02010600040101010101" charset="-122"/>
              <a:cs typeface="华文楷体" panose="02010600040101010101" charset="-122"/>
            </a:endParaRPr>
          </a:p>
        </p:txBody>
      </p:sp>
      <p:graphicFrame>
        <p:nvGraphicFramePr>
          <p:cNvPr id="2" name="对象 -2147482571"/>
          <p:cNvGraphicFramePr>
            <a:graphicFrameLocks noChangeAspect="1"/>
          </p:cNvGraphicFramePr>
          <p:nvPr/>
        </p:nvGraphicFramePr>
        <p:xfrm>
          <a:off x="1429281" y="3429000"/>
          <a:ext cx="4759960" cy="1171575"/>
        </p:xfrm>
        <a:graphic>
          <a:graphicData uri="http://schemas.openxmlformats.org/presentationml/2006/ole">
            <mc:AlternateContent xmlns:mc="http://schemas.openxmlformats.org/markup-compatibility/2006">
              <mc:Choice xmlns:v="urn:schemas-microsoft-com:vml" Requires="v">
                <p:oleObj spid="_x0000_s4" name="" r:id="rId1" imgW="2501900" imgH="711200" progId="Equation.DSMT4">
                  <p:embed/>
                </p:oleObj>
              </mc:Choice>
              <mc:Fallback>
                <p:oleObj name="" r:id="rId1" imgW="2501900" imgH="711200" progId="Equation.DSMT4">
                  <p:embed/>
                  <p:pic>
                    <p:nvPicPr>
                      <p:cNvPr id="0" name="图片 3075"/>
                      <p:cNvPicPr/>
                      <p:nvPr/>
                    </p:nvPicPr>
                    <p:blipFill>
                      <a:blip r:embed="rId2"/>
                      <a:stretch>
                        <a:fillRect/>
                      </a:stretch>
                    </p:blipFill>
                    <p:spPr>
                      <a:xfrm>
                        <a:off x="1429281" y="3429000"/>
                        <a:ext cx="4759960" cy="1171575"/>
                      </a:xfrm>
                      <a:prstGeom prst="rect">
                        <a:avLst/>
                      </a:prstGeom>
                      <a:noFill/>
                      <a:ln w="38100">
                        <a:noFill/>
                        <a:miter/>
                      </a:ln>
                    </p:spPr>
                  </p:pic>
                </p:oleObj>
              </mc:Fallback>
            </mc:AlternateContent>
          </a:graphicData>
        </a:graphic>
      </p:graphicFrame>
      <p:graphicFrame>
        <p:nvGraphicFramePr>
          <p:cNvPr id="5" name="对象 -2147482613"/>
          <p:cNvGraphicFramePr>
            <a:graphicFrameLocks noChangeAspect="1"/>
          </p:cNvGraphicFramePr>
          <p:nvPr/>
        </p:nvGraphicFramePr>
        <p:xfrm>
          <a:off x="1429281" y="5184140"/>
          <a:ext cx="2518410" cy="1137285"/>
        </p:xfrm>
        <a:graphic>
          <a:graphicData uri="http://schemas.openxmlformats.org/presentationml/2006/ole">
            <mc:AlternateContent xmlns:mc="http://schemas.openxmlformats.org/markup-compatibility/2006">
              <mc:Choice xmlns:v="urn:schemas-microsoft-com:vml" Requires="v">
                <p:oleObj spid="_x0000_s7" name="" r:id="rId3" imgW="1358900" imgH="698500" progId="Equation.DSMT4">
                  <p:embed/>
                </p:oleObj>
              </mc:Choice>
              <mc:Fallback>
                <p:oleObj name="" r:id="rId3" imgW="1358900" imgH="698500" progId="Equation.DSMT4">
                  <p:embed/>
                  <p:pic>
                    <p:nvPicPr>
                      <p:cNvPr id="0" name="图片 15"/>
                      <p:cNvPicPr/>
                      <p:nvPr/>
                    </p:nvPicPr>
                    <p:blipFill>
                      <a:blip r:embed="rId4"/>
                      <a:stretch>
                        <a:fillRect/>
                      </a:stretch>
                    </p:blipFill>
                    <p:spPr>
                      <a:xfrm>
                        <a:off x="1429281" y="5184140"/>
                        <a:ext cx="2518410" cy="1137285"/>
                      </a:xfrm>
                      <a:prstGeom prst="rect">
                        <a:avLst/>
                      </a:prstGeom>
                      <a:noFill/>
                      <a:ln w="38100">
                        <a:noFill/>
                        <a:miter/>
                      </a:ln>
                    </p:spPr>
                  </p:pic>
                </p:oleObj>
              </mc:Fallback>
            </mc:AlternateContent>
          </a:graphicData>
        </a:graphic>
      </p:graphicFrame>
      <p:graphicFrame>
        <p:nvGraphicFramePr>
          <p:cNvPr id="8" name="对象 -2147482612"/>
          <p:cNvGraphicFramePr>
            <a:graphicFrameLocks noChangeAspect="1"/>
          </p:cNvGraphicFramePr>
          <p:nvPr/>
        </p:nvGraphicFramePr>
        <p:xfrm>
          <a:off x="5241821" y="5184775"/>
          <a:ext cx="2647315" cy="1136015"/>
        </p:xfrm>
        <a:graphic>
          <a:graphicData uri="http://schemas.openxmlformats.org/presentationml/2006/ole">
            <mc:AlternateContent xmlns:mc="http://schemas.openxmlformats.org/markup-compatibility/2006">
              <mc:Choice xmlns:v="urn:schemas-microsoft-com:vml" Requires="v">
                <p:oleObj spid="_x0000_s9" name="" r:id="rId5" imgW="1295400" imgH="698500" progId="Equation.DSMT4">
                  <p:embed/>
                </p:oleObj>
              </mc:Choice>
              <mc:Fallback>
                <p:oleObj name="" r:id="rId5" imgW="1295400" imgH="698500" progId="Equation.DSMT4">
                  <p:embed/>
                  <p:pic>
                    <p:nvPicPr>
                      <p:cNvPr id="0" name="图片 16"/>
                      <p:cNvPicPr/>
                      <p:nvPr/>
                    </p:nvPicPr>
                    <p:blipFill>
                      <a:blip r:embed="rId6"/>
                      <a:stretch>
                        <a:fillRect/>
                      </a:stretch>
                    </p:blipFill>
                    <p:spPr>
                      <a:xfrm>
                        <a:off x="5241821" y="5184775"/>
                        <a:ext cx="2647315" cy="1136015"/>
                      </a:xfrm>
                      <a:prstGeom prst="rect">
                        <a:avLst/>
                      </a:prstGeom>
                      <a:noFill/>
                      <a:ln w="38100">
                        <a:noFill/>
                        <a:miter/>
                      </a:ln>
                    </p:spPr>
                  </p:pic>
                </p:oleObj>
              </mc:Fallback>
            </mc:AlternateContent>
          </a:graphicData>
        </a:graphic>
      </p:graphicFrame>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二、评价方法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40001" y="1080135"/>
            <a:ext cx="10194290" cy="4345940"/>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（二）不同分析工具</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b="1" dirty="0">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要素替代变动</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某行业经济效益的决定因素分析中，生产要素替代变动所产生的经济效益变动，是以该行业特定生产规模的全部企业为整体反映的。生产要素替代变动经济效益指标，具体反映本行业某种生产规模下，生产要素替代使综合要素生产率变动的部分。以上标</a:t>
            </a:r>
            <a:r>
              <a:rPr lang="en-US" altLang="zh-CN" sz="2400" dirty="0">
                <a:latin typeface="华文楷体" panose="02010600040101010101" charset="-122"/>
                <a:ea typeface="华文楷体" panose="02010600040101010101" charset="-122"/>
                <a:cs typeface="华文楷体" panose="02010600040101010101" charset="-122"/>
              </a:rPr>
              <a:t>0</a:t>
            </a:r>
            <a:r>
              <a:rPr lang="zh-CN" altLang="en-US" sz="2400" dirty="0">
                <a:latin typeface="华文楷体" panose="02010600040101010101" charset="-122"/>
                <a:ea typeface="华文楷体" panose="02010600040101010101" charset="-122"/>
                <a:cs typeface="华文楷体" panose="02010600040101010101" charset="-122"/>
              </a:rPr>
              <a:t>代表基期数值，行业</a:t>
            </a:r>
            <a:r>
              <a:rPr lang="en-US" altLang="zh-CN" sz="2400" dirty="0">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第</a:t>
            </a:r>
            <a:r>
              <a:rPr lang="en-US" altLang="zh-CN" sz="2400" dirty="0">
                <a:latin typeface="华文楷体" panose="02010600040101010101" charset="-122"/>
                <a:ea typeface="华文楷体" panose="02010600040101010101" charset="-122"/>
                <a:cs typeface="华文楷体" panose="02010600040101010101" charset="-122"/>
              </a:rPr>
              <a:t>j</a:t>
            </a:r>
            <a:r>
              <a:rPr lang="zh-CN" altLang="en-US" sz="2400" dirty="0">
                <a:latin typeface="华文楷体" panose="02010600040101010101" charset="-122"/>
                <a:ea typeface="华文楷体" panose="02010600040101010101" charset="-122"/>
                <a:cs typeface="华文楷体" panose="02010600040101010101" charset="-122"/>
              </a:rPr>
              <a:t>种规模有机构成变动的经济效益指标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J</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ij</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e</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dirty="0">
              <a:latin typeface="微软雅黑" panose="020B0503020204020204" pitchFamily="34" charset="-122"/>
              <a:ea typeface="微软雅黑" panose="020B0503020204020204" pitchFamily="34" charset="-122"/>
            </a:endParaRPr>
          </a:p>
        </p:txBody>
      </p:sp>
      <p:graphicFrame>
        <p:nvGraphicFramePr>
          <p:cNvPr id="2" name="对象 -2147482611"/>
          <p:cNvGraphicFramePr>
            <a:graphicFrameLocks noChangeAspect="1"/>
          </p:cNvGraphicFramePr>
          <p:nvPr/>
        </p:nvGraphicFramePr>
        <p:xfrm>
          <a:off x="3491126" y="5338445"/>
          <a:ext cx="4892040" cy="1134110"/>
        </p:xfrm>
        <a:graphic>
          <a:graphicData uri="http://schemas.openxmlformats.org/presentationml/2006/ole">
            <mc:AlternateContent xmlns:mc="http://schemas.openxmlformats.org/markup-compatibility/2006">
              <mc:Choice xmlns:v="urn:schemas-microsoft-com:vml" Requires="v">
                <p:oleObj spid="_x0000_s4" name="" r:id="rId1" imgW="2082800" imgH="482600" progId="Equation.DSMT4">
                  <p:embed/>
                </p:oleObj>
              </mc:Choice>
              <mc:Fallback>
                <p:oleObj name="" r:id="rId1" imgW="2082800" imgH="482600" progId="Equation.DSMT4">
                  <p:embed/>
                  <p:pic>
                    <p:nvPicPr>
                      <p:cNvPr id="0" name="图片 7"/>
                      <p:cNvPicPr/>
                      <p:nvPr/>
                    </p:nvPicPr>
                    <p:blipFill>
                      <a:blip r:embed="rId2"/>
                      <a:stretch>
                        <a:fillRect/>
                      </a:stretch>
                    </p:blipFill>
                    <p:spPr>
                      <a:xfrm>
                        <a:off x="3491126" y="5338445"/>
                        <a:ext cx="4892040" cy="1134110"/>
                      </a:xfrm>
                      <a:prstGeom prst="rect">
                        <a:avLst/>
                      </a:prstGeom>
                      <a:noFill/>
                      <a:ln w="38100">
                        <a:noFill/>
                        <a:miter/>
                      </a:ln>
                    </p:spPr>
                  </p:pic>
                </p:oleObj>
              </mc:Fallback>
            </mc:AlternateContent>
          </a:graphicData>
        </a:graphic>
      </p:graphicFrame>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0"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二、评价方法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52066" y="1164590"/>
            <a:ext cx="10622280" cy="4345940"/>
          </a:xfrm>
          <a:prstGeom prst="rect">
            <a:avLst/>
          </a:prstGeom>
        </p:spPr>
        <p:txBody>
          <a:bodyPr wrap="square">
            <a:noAutofit/>
          </a:bodyPr>
          <a:lstStyle/>
          <a:p>
            <a:pPr indent="252095" algn="just" defTabSz="266700">
              <a:lnSpc>
                <a:spcPct val="150000"/>
              </a:lnSpc>
              <a:spcBef>
                <a:spcPts val="700"/>
              </a:spcBef>
              <a:spcAft>
                <a:spcPct val="0"/>
              </a:spcAft>
            </a:pPr>
            <a:r>
              <a:rPr lang="en-US"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规模经济变动</a:t>
            </a:r>
            <a:endParaRPr lang="zh-CN" altLang="en-US" sz="2400"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fontAlgn="auto">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规模经济变动经济效益指标，反映某行业一定时期由于企业生产规模变化对综合要素生产率的影响，是解释行业部门综合要素生产率变动的重要因素。若以为基期的指标值，行业部门综合要素生产率变动的经济效益</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Ji</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g</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华文楷体" panose="02010600040101010101" charset="-122"/>
                <a:ea typeface="华文楷体" panose="02010600040101010101" charset="-122"/>
                <a:cs typeface="华文楷体" panose="02010600040101010101" charset="-122"/>
              </a:rPr>
              <a:t>为：</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graphicFrame>
        <p:nvGraphicFramePr>
          <p:cNvPr id="2" name="对象 -2147482609"/>
          <p:cNvGraphicFramePr>
            <a:graphicFrameLocks noChangeAspect="1"/>
          </p:cNvGraphicFramePr>
          <p:nvPr/>
        </p:nvGraphicFramePr>
        <p:xfrm>
          <a:off x="2067456" y="4248150"/>
          <a:ext cx="8340725" cy="1396365"/>
        </p:xfrm>
        <a:graphic>
          <a:graphicData uri="http://schemas.openxmlformats.org/presentationml/2006/ole">
            <mc:AlternateContent xmlns:mc="http://schemas.openxmlformats.org/markup-compatibility/2006">
              <mc:Choice xmlns:v="urn:schemas-microsoft-com:vml" Requires="v">
                <p:oleObj spid="_x0000_s4" name="" r:id="rId1" imgW="3175000" imgH="596900" progId="Equation.DSMT4">
                  <p:embed/>
                </p:oleObj>
              </mc:Choice>
              <mc:Fallback>
                <p:oleObj name="" r:id="rId1" imgW="3175000" imgH="596900" progId="Equation.DSMT4">
                  <p:embed/>
                  <p:pic>
                    <p:nvPicPr>
                      <p:cNvPr id="0" name="图片 3075"/>
                      <p:cNvPicPr/>
                      <p:nvPr/>
                    </p:nvPicPr>
                    <p:blipFill>
                      <a:blip r:embed="rId2"/>
                      <a:stretch>
                        <a:fillRect/>
                      </a:stretch>
                    </p:blipFill>
                    <p:spPr>
                      <a:xfrm>
                        <a:off x="2067456" y="4248150"/>
                        <a:ext cx="8340725" cy="1396365"/>
                      </a:xfrm>
                      <a:prstGeom prst="rect">
                        <a:avLst/>
                      </a:prstGeom>
                      <a:noFill/>
                      <a:ln w="38100">
                        <a:noFill/>
                        <a:miter/>
                      </a:ln>
                    </p:spPr>
                  </p:pic>
                </p:oleObj>
              </mc:Fallback>
            </mc:AlternateContent>
          </a:graphicData>
        </a:graphic>
      </p:graphicFrame>
      <p:sp>
        <p:nvSpPr>
          <p:cNvPr id="8" name="矩形 7"/>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0"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二、评价方法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717446" y="1069975"/>
            <a:ext cx="11182350" cy="434594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资源再配置</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从国民经济整体看，决定综合要素生产率的因素主要是行业之间生产要素流动的资源再配置与实际综合要素生产率的提高。资源再配置经济效益指标，反映一定时期全国或地区国民经济各行业之间生产要素流动对综合要素生产率的决定影响。令</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d</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i0</a:t>
            </a:r>
            <a:r>
              <a:rPr lang="zh-CN" altLang="en-US" sz="2400" dirty="0">
                <a:latin typeface="华文楷体" panose="02010600040101010101" charset="-122"/>
                <a:ea typeface="华文楷体" panose="02010600040101010101" charset="-122"/>
                <a:cs typeface="华文楷体" panose="02010600040101010101" charset="-122"/>
              </a:rPr>
              <a:t>为</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d</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华文楷体" panose="02010600040101010101" charset="-122"/>
                <a:ea typeface="华文楷体" panose="02010600040101010101" charset="-122"/>
                <a:cs typeface="华文楷体" panose="02010600040101010101" charset="-122"/>
              </a:rPr>
              <a:t>基期的指标数值，资源再配置效应可表示为：</a:t>
            </a:r>
            <a:endParaRPr lang="zh-CN" altLang="en-US" sz="2400" dirty="0">
              <a:latin typeface="华文楷体" panose="02010600040101010101" charset="-122"/>
              <a:ea typeface="华文楷体" panose="02010600040101010101" charset="-122"/>
              <a:cs typeface="华文楷体" panose="02010600040101010101" charset="-122"/>
            </a:endParaRPr>
          </a:p>
        </p:txBody>
      </p:sp>
      <p:graphicFrame>
        <p:nvGraphicFramePr>
          <p:cNvPr id="2" name="对象 -2147482608"/>
          <p:cNvGraphicFramePr>
            <a:graphicFrameLocks noChangeAspect="1"/>
          </p:cNvGraphicFramePr>
          <p:nvPr/>
        </p:nvGraphicFramePr>
        <p:xfrm>
          <a:off x="1475636" y="4097020"/>
          <a:ext cx="6449060" cy="1409065"/>
        </p:xfrm>
        <a:graphic>
          <a:graphicData uri="http://schemas.openxmlformats.org/presentationml/2006/ole">
            <mc:AlternateContent xmlns:mc="http://schemas.openxmlformats.org/markup-compatibility/2006">
              <mc:Choice xmlns:v="urn:schemas-microsoft-com:vml" Requires="v">
                <p:oleObj spid="_x0000_s4" name="" r:id="rId1" imgW="3263900" imgH="711200" progId="Equation.DSMT4">
                  <p:embed/>
                </p:oleObj>
              </mc:Choice>
              <mc:Fallback>
                <p:oleObj name="" r:id="rId1" imgW="3263900" imgH="711200" progId="Equation.DSMT4">
                  <p:embed/>
                  <p:pic>
                    <p:nvPicPr>
                      <p:cNvPr id="0" name="图片 3"/>
                      <p:cNvPicPr/>
                      <p:nvPr/>
                    </p:nvPicPr>
                    <p:blipFill>
                      <a:blip r:embed="rId2"/>
                      <a:stretch>
                        <a:fillRect/>
                      </a:stretch>
                    </p:blipFill>
                    <p:spPr>
                      <a:xfrm>
                        <a:off x="1475636" y="4097020"/>
                        <a:ext cx="6449060" cy="1409065"/>
                      </a:xfrm>
                      <a:prstGeom prst="rect">
                        <a:avLst/>
                      </a:prstGeom>
                      <a:noFill/>
                      <a:ln w="38100">
                        <a:noFill/>
                        <a:miter/>
                      </a:ln>
                    </p:spPr>
                  </p:pic>
                </p:oleObj>
              </mc:Fallback>
            </mc:AlternateContent>
          </a:graphicData>
        </a:graphic>
      </p:graphicFrame>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0"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二、评价方法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0956" y="1132205"/>
            <a:ext cx="10895965" cy="4345940"/>
          </a:xfrm>
          <a:prstGeom prst="rect">
            <a:avLst/>
          </a:prstGeom>
        </p:spPr>
        <p:txBody>
          <a:bodyPr wrap="square">
            <a:noAutofit/>
          </a:bodyPr>
          <a:lstStyle/>
          <a:p>
            <a:pPr indent="252095" algn="just" defTabSz="266700">
              <a:lnSpc>
                <a:spcPct val="150000"/>
              </a:lnSpc>
              <a:spcBef>
                <a:spcPts val="700"/>
              </a:spcBef>
              <a:spcAft>
                <a:spcPct val="0"/>
              </a:spcAft>
            </a:pPr>
            <a:r>
              <a:rPr 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潜在经济效益</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潜在经济效益是指现有生产要素水平下可能达到的最大生产效率，即利用给定投入所能取得的最大产出。例如，行业</a:t>
            </a:r>
            <a:r>
              <a:rPr lang="en-US" altLang="zh-CN" sz="2400" i="1" dirty="0">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第</a:t>
            </a:r>
            <a:r>
              <a:rPr lang="en-US" altLang="zh-CN" sz="2400" i="1" dirty="0">
                <a:latin typeface="华文楷体" panose="02010600040101010101" charset="-122"/>
                <a:ea typeface="华文楷体" panose="02010600040101010101" charset="-122"/>
                <a:cs typeface="华文楷体" panose="02010600040101010101" charset="-122"/>
              </a:rPr>
              <a:t>j</a:t>
            </a:r>
            <a:r>
              <a:rPr lang="zh-CN" altLang="en-US" sz="2400" dirty="0">
                <a:latin typeface="华文楷体" panose="02010600040101010101" charset="-122"/>
                <a:ea typeface="华文楷体" panose="02010600040101010101" charset="-122"/>
                <a:cs typeface="华文楷体" panose="02010600040101010101" charset="-122"/>
              </a:rPr>
              <a:t>种规模综合要素潜在生产率，可表示为：</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sz="24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其中，为行业</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第</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种规模的生产能力利用率，为行业</a:t>
            </a:r>
            <a:r>
              <a:rPr lang="en-US" altLang="zh-CN" sz="2400"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种规模的劳动时间利用率。潜在生产率的计算，是用系数和对经济效益指标进行修正。显然，对前面每项经济效益测算指标，均可按相同思路计算潜在生产率。</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graphicFrame>
        <p:nvGraphicFramePr>
          <p:cNvPr id="2" name="对象 -2147482606"/>
          <p:cNvGraphicFramePr>
            <a:graphicFrameLocks noChangeAspect="1"/>
          </p:cNvGraphicFramePr>
          <p:nvPr/>
        </p:nvGraphicFramePr>
        <p:xfrm>
          <a:off x="4556021" y="3298190"/>
          <a:ext cx="2489835" cy="836295"/>
        </p:xfrm>
        <a:graphic>
          <a:graphicData uri="http://schemas.openxmlformats.org/presentationml/2006/ole">
            <mc:AlternateContent xmlns:mc="http://schemas.openxmlformats.org/markup-compatibility/2006">
              <mc:Choice xmlns:v="urn:schemas-microsoft-com:vml" Requires="v">
                <p:oleObj spid="_x0000_s4" name="" r:id="rId1" imgW="1397000" imgH="469900" progId="Equation.DSMT4">
                  <p:embed/>
                </p:oleObj>
              </mc:Choice>
              <mc:Fallback>
                <p:oleObj name="" r:id="rId1" imgW="1397000" imgH="469900" progId="Equation.DSMT4">
                  <p:embed/>
                  <p:pic>
                    <p:nvPicPr>
                      <p:cNvPr id="0" name="图片 3075"/>
                      <p:cNvPicPr/>
                      <p:nvPr/>
                    </p:nvPicPr>
                    <p:blipFill>
                      <a:blip r:embed="rId2"/>
                      <a:stretch>
                        <a:fillRect/>
                      </a:stretch>
                    </p:blipFill>
                    <p:spPr>
                      <a:xfrm>
                        <a:off x="4556021" y="3298190"/>
                        <a:ext cx="2489835" cy="836295"/>
                      </a:xfrm>
                      <a:prstGeom prst="rect">
                        <a:avLst/>
                      </a:prstGeom>
                      <a:noFill/>
                      <a:ln w="38100">
                        <a:noFill/>
                        <a:miter/>
                      </a:ln>
                    </p:spPr>
                  </p:pic>
                </p:oleObj>
              </mc:Fallback>
            </mc:AlternateContent>
          </a:graphicData>
        </a:graphic>
      </p:graphicFrame>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0"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二、评价方法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宏观经济效益统计基本问题</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资源环境压力统计分析</a:t>
            </a:r>
            <a:endParaRPr lang="zh-CN" altLang="en-US" sz="3200" b="1" dirty="0">
              <a:latin typeface="楷体" panose="02010609060101010101" charset="-122"/>
              <a:ea typeface="楷体" panose="02010609060101010101" charset="-122"/>
              <a:sym typeface="+mn-ea"/>
            </a:endParaRP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中国绿色全要素生产率分析</a:t>
            </a:r>
            <a:endParaRPr lang="zh-CN" altLang="en-US" sz="3200" b="1" dirty="0">
              <a:latin typeface="楷体" panose="02010609060101010101" charset="-122"/>
              <a:ea typeface="楷体" panose="02010609060101010101" charset="-122"/>
              <a:sym typeface="+mn-ea"/>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宏观经济效益评价方法</a:t>
            </a:r>
            <a:endParaRPr lang="zh-CN" altLang="en-US" sz="3200" b="1" dirty="0">
              <a:latin typeface="楷体" panose="02010609060101010101" charset="-122"/>
              <a:ea typeface="楷体" panose="02010609060101010101" charset="-122"/>
              <a:sym typeface="+mn-ea"/>
            </a:endParaRP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endParaRPr lang="zh-CN" altLang="en-US" b="1" dirty="0">
              <a:solidFill>
                <a:schemeClr val="accent1">
                  <a:lumMod val="50000"/>
                </a:schemeClr>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资源环境压力分析</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一、资源环境压力概念特征 </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二、资源环境压力评价指标</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三、资源环境压力测算方法</a:t>
            </a:r>
            <a:endParaRPr lang="zh-CN" altLang="en-US"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82851" y="816425"/>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（一）资源环境压力概念</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资源环境压力是人类在经济社会发展的各项活动中，因资源利用和环境破坏给自然界带来的负荷和压力。</a:t>
            </a:r>
            <a:endParaRPr lang="zh-CN" altLang="en-US" sz="24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（二）资源环境压力类型</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资源消耗。</a:t>
            </a:r>
            <a:r>
              <a:rPr lang="zh-CN" altLang="en-US" sz="2400" dirty="0">
                <a:latin typeface="华文楷体" panose="02010600040101010101" charset="-122"/>
                <a:ea typeface="华文楷体" panose="02010600040101010101" charset="-122"/>
                <a:cs typeface="华文楷体" panose="02010600040101010101" charset="-122"/>
                <a:sym typeface="+mn-ea"/>
              </a:rPr>
              <a:t>资源消耗是人类在生产和生活中对自然资源的使用，包括对矿产资源、森林资源、水资源等的开采和利用。</a:t>
            </a:r>
            <a:endParaRPr lang="zh-CN" altLang="en-US" sz="24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污染排放。</a:t>
            </a:r>
            <a:r>
              <a:rPr lang="zh-CN" altLang="en-US" sz="2400" dirty="0">
                <a:latin typeface="华文楷体" panose="02010600040101010101" charset="-122"/>
                <a:ea typeface="华文楷体" panose="02010600040101010101" charset="-122"/>
                <a:cs typeface="华文楷体" panose="02010600040101010101" charset="-122"/>
                <a:sym typeface="+mn-ea"/>
              </a:rPr>
              <a:t>污染排放是人类将生产和生活过程中产生的废气、废水、固体废弃物排放到环境中的过程。</a:t>
            </a:r>
            <a:endParaRPr lang="zh-CN" altLang="en-US" sz="24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生态破坏。</a:t>
            </a:r>
            <a:r>
              <a:rPr lang="zh-CN" altLang="en-US" sz="2400" dirty="0">
                <a:latin typeface="华文楷体" panose="02010600040101010101" charset="-122"/>
                <a:ea typeface="华文楷体" panose="02010600040101010101" charset="-122"/>
                <a:cs typeface="华文楷体" panose="02010600040101010101" charset="-122"/>
                <a:sym typeface="+mn-ea"/>
              </a:rPr>
              <a:t>生态破坏是人类活动对自然生态系统的破坏和干扰，导致生态系统退化和生物多样性减少。</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一、资源环境压力概念特征</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590" y="771525"/>
            <a:ext cx="10518141"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（三）资源环境压力影响</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en-US" altLang="zh-CN" sz="22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rPr>
              <a:t>生态影响</a:t>
            </a:r>
            <a:endParaRPr lang="zh-CN" altLang="en-US" sz="2200" dirty="0">
              <a:solidFill>
                <a:schemeClr val="accent1"/>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200" dirty="0">
                <a:latin typeface="华文楷体" panose="02010600040101010101" charset="-122"/>
                <a:ea typeface="华文楷体" panose="02010600040101010101" charset="-122"/>
                <a:cs typeface="华文楷体" panose="02010600040101010101" charset="-122"/>
              </a:rPr>
              <a:t>各类资源环境压力，导致生态系统退化和生物多样性降低。</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sym typeface="+mn-ea"/>
              </a:rPr>
              <a:t>  </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2.</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经济影响</a:t>
            </a:r>
            <a:endPar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sym typeface="+mn-ea"/>
              </a:rPr>
              <a:t>   </a:t>
            </a:r>
            <a:r>
              <a:rPr lang="zh-CN" altLang="en-US" sz="2200" dirty="0">
                <a:latin typeface="华文楷体" panose="02010600040101010101" charset="-122"/>
                <a:ea typeface="华文楷体" panose="02010600040101010101" charset="-122"/>
                <a:cs typeface="华文楷体" panose="02010600040101010101" charset="-122"/>
                <a:sym typeface="+mn-ea"/>
              </a:rPr>
              <a:t>资源环境压力对经济的影响，一是资源过度消耗令其稀缺性增加，二是环境污染治理和生态恢复需要巨大投入。三是环境质量下降，会对农业、旅游业等产业发展造成严重损害与制约。</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sym typeface="+mn-ea"/>
              </a:rPr>
              <a:t>  </a:t>
            </a:r>
            <a:r>
              <a:rPr lang="en-US" altLang="zh-CN" sz="2200" b="1" dirty="0">
                <a:latin typeface="华文楷体" panose="02010600040101010101" charset="-122"/>
                <a:ea typeface="华文楷体" panose="02010600040101010101" charset="-122"/>
                <a:cs typeface="华文楷体" panose="02010600040101010101" charset="-122"/>
                <a:sym typeface="+mn-ea"/>
              </a:rPr>
              <a:t>  </a:t>
            </a: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社会影响</a:t>
            </a:r>
            <a:endParaRPr lang="zh-CN" altLang="en-US" sz="2200" dirty="0">
              <a:solidFill>
                <a:schemeClr val="accent1"/>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sym typeface="+mn-ea"/>
              </a:rPr>
              <a:t>  </a:t>
            </a:r>
            <a:r>
              <a:rPr lang="zh-CN" altLang="en-US" sz="2200" dirty="0">
                <a:latin typeface="华文楷体" panose="02010600040101010101" charset="-122"/>
                <a:ea typeface="华文楷体" panose="02010600040101010101" charset="-122"/>
                <a:cs typeface="华文楷体" panose="02010600040101010101" charset="-122"/>
                <a:sym typeface="+mn-ea"/>
              </a:rPr>
              <a:t>资源环境压力对社会的影响，主要表现在三方面。一是环境质量下降直接威胁人类健康。二是资源短缺和环境恶化会引发社会矛盾和冲突。三是环境质量下降直接影响人们的生活质量。</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8"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一、资源环境压力概念特征</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756816" y="856615"/>
            <a:ext cx="11164570"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200" dirty="0">
                <a:latin typeface="华文楷体" panose="02010600040101010101" charset="-122"/>
                <a:ea typeface="华文楷体" panose="02010600040101010101" charset="-122"/>
                <a:cs typeface="华文楷体" panose="02010600040101010101" charset="-122"/>
              </a:rPr>
              <a:t>资源环境压力评价指标，是量化揭示人类活动环境影响的重要工具。评价指标主要涵盖资源消耗、污染排放和生态破坏三方面。</a:t>
            </a:r>
            <a:endParaRPr lang="zh-CN" altLang="en-US" sz="2200" dirty="0">
              <a:latin typeface="华文楷体" panose="02010600040101010101" charset="-122"/>
              <a:ea typeface="华文楷体" panose="02010600040101010101" charset="-122"/>
              <a:cs typeface="华文楷体" panose="02010600040101010101" charset="-122"/>
            </a:endParaRPr>
          </a:p>
          <a:p>
            <a:pPr eaLnBrk="1" fontAlgn="auto" hangingPunct="1">
              <a:lnSpc>
                <a:spcPct val="150000"/>
              </a:lnSpc>
              <a:spcBef>
                <a:spcPct val="50000"/>
              </a:spcBef>
            </a:pPr>
            <a:r>
              <a:rPr lang="zh-CN" altLang="en-US" sz="2200" dirty="0">
                <a:latin typeface="华文楷体" panose="02010600040101010101" charset="-122"/>
                <a:ea typeface="华文楷体" panose="02010600040101010101" charset="-122"/>
                <a:cs typeface="华文楷体" panose="02010600040101010101" charset="-122"/>
              </a:rPr>
              <a:t> </a:t>
            </a:r>
            <a:r>
              <a:rPr lang="en-US" altLang="zh-CN" sz="2200" dirty="0">
                <a:latin typeface="华文楷体" panose="02010600040101010101" charset="-122"/>
                <a:ea typeface="华文楷体" panose="02010600040101010101" charset="-122"/>
                <a:cs typeface="华文楷体" panose="02010600040101010101" charset="-122"/>
              </a:rPr>
              <a:t> </a:t>
            </a:r>
            <a:r>
              <a:rPr lang="en-US" altLang="zh-CN" sz="2200" dirty="0">
                <a:solidFill>
                  <a:schemeClr val="accent2"/>
                </a:solidFill>
                <a:latin typeface="华文楷体" panose="02010600040101010101" charset="-122"/>
                <a:ea typeface="华文楷体" panose="02010600040101010101" charset="-122"/>
                <a:cs typeface="华文楷体" panose="02010600040101010101" charset="-122"/>
              </a:rPr>
              <a:t>  </a:t>
            </a:r>
            <a:r>
              <a:rPr lang="en-US" altLang="zh-CN" sz="22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（一）资源消耗指标</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单位</a:t>
            </a: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GDP</a:t>
            </a: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能耗。</a:t>
            </a:r>
            <a:r>
              <a:rPr lang="zh-CN" altLang="en-US" sz="2200" dirty="0">
                <a:latin typeface="Times New Roman" panose="02020603050405020304" pitchFamily="18" charset="0"/>
                <a:ea typeface="华文楷体" panose="02010600040101010101" charset="-122"/>
                <a:cs typeface="Times New Roman" panose="02020603050405020304" pitchFamily="18" charset="0"/>
              </a:rPr>
              <a:t>单位</a:t>
            </a:r>
            <a:r>
              <a:rPr lang="en-US" altLang="zh-CN" sz="22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能耗是生产单位</a:t>
            </a:r>
            <a:r>
              <a:rPr lang="en-US" altLang="zh-CN" sz="22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所消耗的能源数量，反映能源利用效率。较低的单位</a:t>
            </a:r>
            <a:r>
              <a:rPr lang="en-US" altLang="zh-CN" sz="22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能耗，意味着经济增长对能源的依赖程度低，能源利用效率高。</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单位</a:t>
            </a: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GDP</a:t>
            </a: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水耗。</a:t>
            </a:r>
            <a:r>
              <a:rPr lang="zh-CN" altLang="en-US" sz="2200" dirty="0">
                <a:latin typeface="Times New Roman" panose="02020603050405020304" pitchFamily="18" charset="0"/>
                <a:ea typeface="华文楷体" panose="02010600040101010101" charset="-122"/>
                <a:cs typeface="Times New Roman" panose="02020603050405020304" pitchFamily="18" charset="0"/>
              </a:rPr>
              <a:t>单位</a:t>
            </a:r>
            <a:r>
              <a:rPr lang="en-US" altLang="zh-CN" sz="22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水耗是生产单位</a:t>
            </a:r>
            <a:r>
              <a:rPr lang="en-US" altLang="zh-CN" sz="22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所消耗的水资源量，反映水资源利用效率。较低的单位</a:t>
            </a:r>
            <a:r>
              <a:rPr lang="en-US" altLang="zh-CN" sz="22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水耗，表明水资源利用效率高，经济增长所受的水资源约束较弱。</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单位</a:t>
            </a: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GDP</a:t>
            </a: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材料消耗。</a:t>
            </a:r>
            <a:r>
              <a:rPr lang="zh-CN" altLang="en-US" sz="2200" dirty="0">
                <a:latin typeface="Times New Roman" panose="02020603050405020304" pitchFamily="18" charset="0"/>
                <a:ea typeface="华文楷体" panose="02010600040101010101" charset="-122"/>
                <a:cs typeface="Times New Roman" panose="02020603050405020304" pitchFamily="18" charset="0"/>
              </a:rPr>
              <a:t>单位</a:t>
            </a:r>
            <a:r>
              <a:rPr lang="en-US" altLang="zh-CN" sz="22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材料消耗是指生产单位</a:t>
            </a:r>
            <a:r>
              <a:rPr lang="en-US" altLang="zh-CN" sz="22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所消耗的原材料量，有助于揭示原材料使用效率以及经济增长对资源的依赖程度。该指标对提升材料利用效率和推动循环经济，具有重要意义。</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二、资源环境压力评价指标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622831" y="1115695"/>
            <a:ext cx="11329670" cy="462661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eaLnBrk="1" fontAlgn="auto" hangingPunct="1">
              <a:lnSpc>
                <a:spcPct val="150000"/>
              </a:lnSpc>
              <a:spcBef>
                <a:spcPts val="0"/>
              </a:spcBef>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（二）污染排放指标</a:t>
            </a:r>
            <a:endParaRPr lang="zh-CN" altLang="en-US" sz="2800" dirty="0">
              <a:solidFill>
                <a:schemeClr val="accent2"/>
              </a:solidFill>
              <a:latin typeface="华文楷体" panose="02010600040101010101" charset="-122"/>
              <a:ea typeface="华文楷体" panose="02010600040101010101" charset="-122"/>
              <a:cs typeface="华文楷体" panose="02010600040101010101" charset="-122"/>
            </a:endParaRPr>
          </a:p>
          <a:p>
            <a:pPr indent="609600" eaLnBrk="1" fontAlgn="auto" hangingPunct="1">
              <a:lnSpc>
                <a:spcPct val="150000"/>
              </a:lnSpc>
              <a:spcBef>
                <a:spcPts val="0"/>
              </a:spcBef>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二氧化碳排放量。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eaLnBrk="1" fontAlgn="auto" hangingPunct="1">
              <a:lnSpc>
                <a:spcPct val="150000"/>
              </a:lnSpc>
              <a:spcBef>
                <a:spcPts val="0"/>
              </a:spcBef>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二氧化碳排放量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燃料消耗量</a:t>
            </a:r>
            <a:r>
              <a:rPr lang="en-US" altLang="en-US"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排放因子</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eaLnBrk="1" fontAlgn="auto" hangingPunct="1">
              <a:lnSpc>
                <a:spcPct val="150000"/>
              </a:lnSpc>
              <a:spcBef>
                <a:spcPts val="0"/>
              </a:spcBef>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废水排放量。</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609600" eaLnBrk="1" fontAlgn="auto" hangingPunct="1">
              <a:lnSpc>
                <a:spcPct val="150000"/>
              </a:lnSpc>
              <a:spcBef>
                <a:spcPts val="0"/>
              </a:spcBef>
              <a:extLst>
                <a:ext uri="{35155182-B16C-46BC-9424-99874614C6A1}">
                  <wpsdc:indentchars xmlns:wpsdc="http://www.wps.cn/officeDocument/2017/drawingmlCustomData" val="200" checksum="4158780845"/>
                </a:ext>
              </a:extLst>
            </a:pP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废水排放量</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废水产生量</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废水处理量</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endPar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endParaRPr>
          </a:p>
          <a:p>
            <a:pPr indent="609600" eaLnBrk="1" fontAlgn="auto" hangingPunct="1">
              <a:lnSpc>
                <a:spcPct val="150000"/>
              </a:lnSpc>
              <a:spcBef>
                <a:spcPts val="0"/>
              </a:spcBef>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固体废弃物产生量。</a:t>
            </a:r>
            <a:endParaRPr lang="zh-CN" altLang="en-US" sz="2400" b="1" dirty="0">
              <a:latin typeface="Times New Roman" panose="02020603050405020304" pitchFamily="18" charset="0"/>
              <a:ea typeface="华文楷体" panose="02010600040101010101" charset="-122"/>
              <a:cs typeface="Times New Roman" panose="02020603050405020304" pitchFamily="18" charset="0"/>
              <a:sym typeface="+mn-ea"/>
            </a:endParaRPr>
          </a:p>
          <a:p>
            <a:pPr indent="609600" eaLnBrk="1" fontAlgn="auto" hangingPunct="1">
              <a:lnSpc>
                <a:spcPct val="150000"/>
              </a:lnSpc>
              <a:spcBef>
                <a:spcPts val="0"/>
              </a:spcBef>
              <a:extLst>
                <a:ext uri="{35155182-B16C-46BC-9424-99874614C6A1}">
                  <wpsdc:indentchars xmlns:wpsdc="http://www.wps.cn/officeDocument/2017/drawingmlCustomData" val="200" checksum="4158780845"/>
                </a:ext>
              </a:extLst>
            </a:pPr>
            <a:r>
              <a:rPr lang="zh-CN" alt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固体废弃物产生量</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废弃物产生量</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废弃物处理量</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609600" eaLnBrk="1" fontAlgn="auto" hangingPunct="1">
              <a:lnSpc>
                <a:spcPct val="150000"/>
              </a:lnSpc>
              <a:spcBef>
                <a:spcPts val="0"/>
              </a:spcBef>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4.</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空气污染物排放量。</a:t>
            </a:r>
            <a:endPar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609600" eaLnBrk="1" fontAlgn="auto" hangingPunct="1">
              <a:lnSpc>
                <a:spcPct val="150000"/>
              </a:lnSpc>
              <a:spcBef>
                <a:spcPts val="0"/>
              </a:spcBef>
              <a:extLst>
                <a:ext uri="{35155182-B16C-46BC-9424-99874614C6A1}">
                  <wpsdc:indentchars xmlns:wpsdc="http://www.wps.cn/officeDocument/2017/drawingmlCustomData"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空气污染物排放量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各类污染源排放量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二、资源环境压力评价指标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646961" y="984885"/>
            <a:ext cx="10955655" cy="488759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eaLnBrk="1" fontAlgn="auto" hangingPunct="1">
              <a:lnSpc>
                <a:spcPts val="3500"/>
              </a:lnSpc>
              <a:spcBef>
                <a:spcPts val="0"/>
              </a:spcBef>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（三）生态破坏指标</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609600" eaLnBrk="1" fontAlgn="auto" hangingPunct="1">
              <a:lnSpc>
                <a:spcPts val="3500"/>
              </a:lnSpc>
              <a:spcBef>
                <a:spcPts val="0"/>
              </a:spcBef>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森林覆盖率变化。</a:t>
            </a:r>
            <a:r>
              <a:rPr lang="zh-CN" altLang="en-US" sz="2400" dirty="0">
                <a:latin typeface="Times New Roman" panose="02020603050405020304" pitchFamily="18" charset="0"/>
                <a:ea typeface="华文楷体" panose="02010600040101010101" charset="-122"/>
                <a:cs typeface="Times New Roman" panose="02020603050405020304" pitchFamily="18" charset="0"/>
              </a:rPr>
              <a:t>该指标反映森林资源的变化动态，公式为：</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eaLnBrk="1" fontAlgn="auto" hangingPunct="1">
              <a:lnSpc>
                <a:spcPts val="3500"/>
              </a:lnSpc>
              <a:spcBef>
                <a:spcPts val="0"/>
              </a:spcBef>
              <a:extLst>
                <a:ext uri="{35155182-B16C-46BC-9424-99874614C6A1}">
                  <wpsdc:indentchars xmlns:wpsdc="http://www.wps.cn/officeDocument/2017/drawingmlCustomData" val="200" checksum="4158780845"/>
                </a:ext>
              </a:extLst>
            </a:pPr>
            <a:r>
              <a:rPr lang="en-US" altLang="zh-CN" sz="2400" dirty="0">
                <a:latin typeface="华文楷体" panose="02010600040101010101" charset="-122"/>
                <a:ea typeface="华文楷体" panose="02010600040101010101" charset="-122"/>
                <a:cs typeface="华文楷体" panose="02010600040101010101"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indent="609600" eaLnBrk="1" fontAlgn="auto" hangingPunct="1">
              <a:lnSpc>
                <a:spcPts val="3500"/>
              </a:lnSpc>
              <a:spcBef>
                <a:spcPts val="0"/>
              </a:spcBef>
              <a:extLst>
                <a:ext uri="{35155182-B16C-46BC-9424-99874614C6A1}">
                  <wpsdc:indentchars xmlns:wpsdc="http://www.wps.cn/officeDocument/2017/drawingmlCustomData" val="200" checksum="4158780845"/>
                </a:ext>
              </a:extLst>
            </a:pPr>
            <a:endParaRPr lang="en-US" altLang="zh-CN" sz="2400" dirty="0">
              <a:latin typeface="华文楷体" panose="02010600040101010101" charset="-122"/>
              <a:ea typeface="华文楷体" panose="02010600040101010101" charset="-122"/>
              <a:cs typeface="华文楷体" panose="02010600040101010101" charset="-122"/>
            </a:endParaRPr>
          </a:p>
          <a:p>
            <a:pPr indent="609600" eaLnBrk="1" fontAlgn="auto" hangingPunct="1">
              <a:lnSpc>
                <a:spcPts val="3500"/>
              </a:lnSpc>
              <a:spcBef>
                <a:spcPts val="0"/>
              </a:spcBef>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生物多样性指数。</a:t>
            </a:r>
            <a:r>
              <a:rPr lang="zh-CN" altLang="en-US" sz="2400" dirty="0">
                <a:latin typeface="Times New Roman" panose="02020603050405020304" pitchFamily="18" charset="0"/>
                <a:ea typeface="华文楷体" panose="02010600040101010101" charset="-122"/>
                <a:cs typeface="Times New Roman" panose="02020603050405020304" pitchFamily="18" charset="0"/>
              </a:rPr>
              <a:t>该指数反映生态系统的健康性和稳定性，公式为：</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eaLnBrk="1" fontAlgn="auto" hangingPunct="1">
              <a:lnSpc>
                <a:spcPts val="3500"/>
              </a:lnSpc>
              <a:spcBef>
                <a:spcPts val="0"/>
              </a:spcBef>
              <a:extLst>
                <a:ext uri="{35155182-B16C-46BC-9424-99874614C6A1}">
                  <wpsdc:indentchars xmlns:wpsdc="http://www.wps.cn/officeDocument/2017/drawingmlCustomData" val="200" checksum="4158780845"/>
                </a:ext>
              </a:extLst>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华文楷体" panose="02010600040101010101" charset="-122"/>
                <a:ea typeface="华文楷体" panose="02010600040101010101" charset="-122"/>
                <a:cs typeface="华文楷体" panose="02010600040101010101" charset="-122"/>
              </a:rPr>
              <a:t>为第</a:t>
            </a:r>
            <a:r>
              <a:rPr lang="en-US" altLang="zh-CN" sz="2400" i="1" dirty="0">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个物种的相对丰裕度。</a:t>
            </a:r>
            <a:endParaRPr lang="zh-CN" altLang="en-US" sz="2400" dirty="0">
              <a:latin typeface="华文楷体" panose="02010600040101010101" charset="-122"/>
              <a:ea typeface="华文楷体" panose="02010600040101010101" charset="-122"/>
              <a:cs typeface="华文楷体" panose="02010600040101010101" charset="-122"/>
            </a:endParaRPr>
          </a:p>
          <a:p>
            <a:pPr indent="457200" eaLnBrk="1" fontAlgn="auto" hangingPunct="1">
              <a:lnSpc>
                <a:spcPts val="3500"/>
              </a:lnSpc>
              <a:spcBef>
                <a:spcPts val="0"/>
              </a:spcBef>
            </a:pPr>
            <a:r>
              <a:rPr lang="en-US" altLang="zh-CN"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土地退化面积。</a:t>
            </a:r>
            <a:r>
              <a:rPr lang="zh-CN" altLang="en-US" sz="2400" dirty="0">
                <a:latin typeface="华文楷体" panose="02010600040101010101" charset="-122"/>
                <a:ea typeface="华文楷体" panose="02010600040101010101" charset="-122"/>
                <a:cs typeface="华文楷体" panose="02010600040101010101" charset="-122"/>
                <a:sym typeface="+mn-ea"/>
              </a:rPr>
              <a:t>土地退化面积对农业生产和生态环境具有重要影响。</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indent="457200" eaLnBrk="1" fontAlgn="auto" hangingPunct="1">
              <a:lnSpc>
                <a:spcPts val="3500"/>
              </a:lnSpc>
              <a:spcBef>
                <a:spcPts val="0"/>
              </a:spcBef>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土地退化面积</a:t>
            </a:r>
            <a:r>
              <a:rPr lang="en-US" altLang="zh-CN" sz="2400" dirty="0">
                <a:latin typeface="华文楷体" panose="02010600040101010101" charset="-122"/>
                <a:ea typeface="华文楷体" panose="02010600040101010101" charset="-122"/>
                <a:cs typeface="华文楷体" panose="02010600040101010101" charset="-122"/>
                <a:sym typeface="+mn-ea"/>
              </a:rPr>
              <a:t>=∑(</a:t>
            </a:r>
            <a:r>
              <a:rPr lang="zh-CN" altLang="en-US" sz="2400" dirty="0">
                <a:latin typeface="华文楷体" panose="02010600040101010101" charset="-122"/>
                <a:ea typeface="华文楷体" panose="02010600040101010101" charset="-122"/>
                <a:cs typeface="华文楷体" panose="02010600040101010101" charset="-122"/>
                <a:sym typeface="+mn-ea"/>
              </a:rPr>
              <a:t>分类退化土地面积</a:t>
            </a: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indent="457200" eaLnBrk="1" fontAlgn="auto" hangingPunct="1">
              <a:lnSpc>
                <a:spcPts val="3500"/>
              </a:lnSpc>
              <a:spcBef>
                <a:spcPts val="0"/>
              </a:spcBef>
            </a:pPr>
            <a:r>
              <a:rPr lang="en-US" sz="2400"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湿地面积变化。</a:t>
            </a:r>
            <a:r>
              <a:rPr lang="zh-CN" altLang="en-US" sz="2400" dirty="0">
                <a:latin typeface="华文楷体" panose="02010600040101010101" charset="-122"/>
                <a:ea typeface="华文楷体" panose="02010600040101010101" charset="-122"/>
                <a:cs typeface="华文楷体" panose="02010600040101010101" charset="-122"/>
                <a:sym typeface="+mn-ea"/>
              </a:rPr>
              <a:t>湿地面积变化对水源涵养和生物多样性具有重要影响，公式为：</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indent="457200" eaLnBrk="1" fontAlgn="auto" hangingPunct="1">
              <a:lnSpc>
                <a:spcPts val="3500"/>
              </a:lnSpc>
              <a:spcBef>
                <a:spcPts val="0"/>
              </a:spcBef>
            </a:pPr>
            <a:endParaRPr lang="zh-CN" altLang="en-US" sz="2000" dirty="0">
              <a:latin typeface="华文楷体" panose="02010600040101010101" charset="-122"/>
              <a:ea typeface="华文楷体" panose="02010600040101010101" charset="-122"/>
              <a:cs typeface="华文楷体" panose="02010600040101010101" charset="-122"/>
              <a:sym typeface="+mn-ea"/>
            </a:endParaRPr>
          </a:p>
          <a:p>
            <a:pPr indent="457200" eaLnBrk="1" fontAlgn="auto" hangingPunct="1">
              <a:lnSpc>
                <a:spcPts val="3500"/>
              </a:lnSpc>
              <a:spcBef>
                <a:spcPts val="0"/>
              </a:spcBef>
            </a:pPr>
            <a:endParaRPr lang="zh-CN" altLang="en-US" sz="2000" dirty="0">
              <a:latin typeface="华文楷体" panose="02010600040101010101" charset="-122"/>
              <a:ea typeface="华文楷体" panose="02010600040101010101" charset="-122"/>
              <a:cs typeface="华文楷体" panose="02010600040101010101" charset="-122"/>
            </a:endParaRPr>
          </a:p>
          <a:p>
            <a:pPr indent="508000" eaLnBrk="1" fontAlgn="auto" hangingPunct="1">
              <a:lnSpc>
                <a:spcPts val="3500"/>
              </a:lnSpc>
              <a:spcBef>
                <a:spcPts val="0"/>
              </a:spcBef>
              <a:extLst>
                <a:ext uri="{35155182-B16C-46BC-9424-99874614C6A1}">
                  <wpsdc:indentchars xmlns:wpsdc="http://www.wps.cn/officeDocument/2017/drawingmlCustomData" val="200" checksum="282533468"/>
                </a:ext>
              </a:extLst>
            </a:pPr>
            <a:endParaRPr lang="zh-CN" altLang="en-US" sz="2000" dirty="0">
              <a:latin typeface="华文楷体" panose="02010600040101010101" charset="-122"/>
              <a:ea typeface="华文楷体" panose="02010600040101010101" charset="-122"/>
              <a:cs typeface="华文楷体" panose="02010600040101010101" charset="-122"/>
            </a:endParaRPr>
          </a:p>
        </p:txBody>
      </p:sp>
      <p:graphicFrame>
        <p:nvGraphicFramePr>
          <p:cNvPr id="2" name="对象 -2147482601"/>
          <p:cNvGraphicFramePr>
            <a:graphicFrameLocks noChangeAspect="1"/>
          </p:cNvGraphicFramePr>
          <p:nvPr/>
        </p:nvGraphicFramePr>
        <p:xfrm>
          <a:off x="1574061" y="2082165"/>
          <a:ext cx="6890385" cy="789305"/>
        </p:xfrm>
        <a:graphic>
          <a:graphicData uri="http://schemas.openxmlformats.org/presentationml/2006/ole">
            <mc:AlternateContent xmlns:mc="http://schemas.openxmlformats.org/markup-compatibility/2006">
              <mc:Choice xmlns:v="urn:schemas-microsoft-com:vml" Requires="v">
                <p:oleObj spid="_x0000_s3" name="" r:id="rId1" imgW="3683000" imgH="419100" progId="Equation.DSMT4">
                  <p:embed/>
                </p:oleObj>
              </mc:Choice>
              <mc:Fallback>
                <p:oleObj name="" r:id="rId1" imgW="3683000" imgH="419100" progId="Equation.DSMT4">
                  <p:embed/>
                  <p:pic>
                    <p:nvPicPr>
                      <p:cNvPr id="0" name="图片 3075"/>
                      <p:cNvPicPr/>
                      <p:nvPr/>
                    </p:nvPicPr>
                    <p:blipFill>
                      <a:blip r:embed="rId2"/>
                      <a:stretch>
                        <a:fillRect/>
                      </a:stretch>
                    </p:blipFill>
                    <p:spPr>
                      <a:xfrm>
                        <a:off x="1574061" y="2082165"/>
                        <a:ext cx="6890385" cy="789305"/>
                      </a:xfrm>
                      <a:prstGeom prst="rect">
                        <a:avLst/>
                      </a:prstGeom>
                      <a:noFill/>
                      <a:ln w="38100">
                        <a:noFill/>
                        <a:miter/>
                      </a:ln>
                    </p:spPr>
                  </p:pic>
                </p:oleObj>
              </mc:Fallback>
            </mc:AlternateContent>
          </a:graphicData>
        </a:graphic>
      </p:graphicFrame>
      <p:graphicFrame>
        <p:nvGraphicFramePr>
          <p:cNvPr id="4" name="对象 -2147482600"/>
          <p:cNvGraphicFramePr>
            <a:graphicFrameLocks noChangeAspect="1"/>
          </p:cNvGraphicFramePr>
          <p:nvPr/>
        </p:nvGraphicFramePr>
        <p:xfrm>
          <a:off x="1574061" y="3288030"/>
          <a:ext cx="4005580" cy="401955"/>
        </p:xfrm>
        <a:graphic>
          <a:graphicData uri="http://schemas.openxmlformats.org/presentationml/2006/ole">
            <mc:AlternateContent xmlns:mc="http://schemas.openxmlformats.org/markup-compatibility/2006">
              <mc:Choice xmlns:v="urn:schemas-microsoft-com:vml" Requires="v">
                <p:oleObj spid="_x0000_s5" name="" r:id="rId3" imgW="1930400" imgH="228600" progId="Equation.DSMT4">
                  <p:embed/>
                </p:oleObj>
              </mc:Choice>
              <mc:Fallback>
                <p:oleObj name="" r:id="rId3" imgW="1930400" imgH="228600" progId="Equation.DSMT4">
                  <p:embed/>
                  <p:pic>
                    <p:nvPicPr>
                      <p:cNvPr id="0" name="图片 1"/>
                      <p:cNvPicPr/>
                      <p:nvPr/>
                    </p:nvPicPr>
                    <p:blipFill>
                      <a:blip r:embed="rId4"/>
                      <a:stretch>
                        <a:fillRect/>
                      </a:stretch>
                    </p:blipFill>
                    <p:spPr>
                      <a:xfrm>
                        <a:off x="1574061" y="3288030"/>
                        <a:ext cx="4005580" cy="401955"/>
                      </a:xfrm>
                      <a:prstGeom prst="rect">
                        <a:avLst/>
                      </a:prstGeom>
                      <a:noFill/>
                      <a:ln w="38100">
                        <a:noFill/>
                        <a:miter/>
                      </a:ln>
                    </p:spPr>
                  </p:pic>
                </p:oleObj>
              </mc:Fallback>
            </mc:AlternateContent>
          </a:graphicData>
        </a:graphic>
      </p:graphicFrame>
      <p:graphicFrame>
        <p:nvGraphicFramePr>
          <p:cNvPr id="6" name="对象 -2147482599"/>
          <p:cNvGraphicFramePr>
            <a:graphicFrameLocks noChangeAspect="1"/>
          </p:cNvGraphicFramePr>
          <p:nvPr/>
        </p:nvGraphicFramePr>
        <p:xfrm>
          <a:off x="1574061" y="5543550"/>
          <a:ext cx="6815455" cy="810895"/>
        </p:xfrm>
        <a:graphic>
          <a:graphicData uri="http://schemas.openxmlformats.org/presentationml/2006/ole">
            <mc:AlternateContent xmlns:mc="http://schemas.openxmlformats.org/markup-compatibility/2006">
              <mc:Choice xmlns:v="urn:schemas-microsoft-com:vml" Requires="v">
                <p:oleObj spid="_x0000_s7" name="" r:id="rId5" imgW="3543300" imgH="419100" progId="Equation.DSMT4">
                  <p:embed/>
                </p:oleObj>
              </mc:Choice>
              <mc:Fallback>
                <p:oleObj name="" r:id="rId5" imgW="3543300" imgH="419100" progId="Equation.DSMT4">
                  <p:embed/>
                  <p:pic>
                    <p:nvPicPr>
                      <p:cNvPr id="0" name="图片 9"/>
                      <p:cNvPicPr/>
                      <p:nvPr/>
                    </p:nvPicPr>
                    <p:blipFill>
                      <a:blip r:embed="rId6"/>
                      <a:stretch>
                        <a:fillRect/>
                      </a:stretch>
                    </p:blipFill>
                    <p:spPr>
                      <a:xfrm>
                        <a:off x="1574061" y="5543550"/>
                        <a:ext cx="6815455" cy="810895"/>
                      </a:xfrm>
                      <a:prstGeom prst="rect">
                        <a:avLst/>
                      </a:prstGeom>
                      <a:noFill/>
                      <a:ln w="38100">
                        <a:noFill/>
                        <a:miter/>
                      </a:ln>
                    </p:spPr>
                  </p:pic>
                </p:oleObj>
              </mc:Fallback>
            </mc:AlternateContent>
          </a:graphicData>
        </a:graphic>
      </p:graphicFrame>
      <p:sp>
        <p:nvSpPr>
          <p:cNvPr id="10"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二、资源环境压力评价指标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821587" y="937895"/>
            <a:ext cx="10999822" cy="55543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eaLnBrk="1" fontAlgn="auto" hangingPunct="1">
              <a:lnSpc>
                <a:spcPts val="3200"/>
              </a:lnSpc>
              <a:spcBef>
                <a:spcPct val="50000"/>
              </a:spcBef>
            </a:pP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（一）实物量测算</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609600" eaLnBrk="1" fontAlgn="auto" hangingPunct="1">
              <a:lnSpc>
                <a:spcPts val="36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cs typeface="华文楷体" panose="02010600040101010101" charset="-122"/>
              </a:rPr>
              <a:t>实物量统计是以物理量测度资源环境压力，常用方法包括三类。</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eaLnBrk="1" fontAlgn="auto" hangingPunct="1">
              <a:lnSpc>
                <a:spcPts val="3600"/>
              </a:lnSpc>
              <a:spcBef>
                <a:spcPts val="0"/>
              </a:spcBef>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现场监测。</a:t>
            </a:r>
            <a:r>
              <a:rPr lang="zh-CN" altLang="en-US" sz="2400" dirty="0">
                <a:latin typeface="华文楷体" panose="02010600040101010101" charset="-122"/>
                <a:ea typeface="华文楷体" panose="02010600040101010101" charset="-122"/>
                <a:cs typeface="华文楷体" panose="02010600040101010101" charset="-122"/>
              </a:rPr>
              <a:t>现场设置监测站点，对环境中的污染物浓度等进行实时监测。空气质量监测站点的设置要尽量覆盖不同区域，水质监测要针对河流、湖泊和地下水源设置监测点，土壤监测分别对农业用地、工业用地和城市绿地设置监测点。</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eaLnBrk="1" fontAlgn="auto" hangingPunct="1">
              <a:lnSpc>
                <a:spcPts val="3600"/>
              </a:lnSpc>
              <a:spcBef>
                <a:spcPts val="0"/>
              </a:spcBef>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抽样调查。</a:t>
            </a:r>
            <a:r>
              <a:rPr lang="zh-CN" altLang="en-US" sz="2400" dirty="0">
                <a:latin typeface="华文楷体" panose="02010600040101010101" charset="-122"/>
                <a:ea typeface="华文楷体" panose="02010600040101010101" charset="-122"/>
                <a:cs typeface="华文楷体" panose="02010600040101010101" charset="-122"/>
              </a:rPr>
              <a:t>通过调查特定数量的样本，推测总体的资源消耗和污染排放。该方法通常用于无法全面监测的情况下，通过统计学方法推算总体数据，具有良好的可操作性和性价比。</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eaLnBrk="1" fontAlgn="auto" hangingPunct="1">
              <a:lnSpc>
                <a:spcPts val="3600"/>
              </a:lnSpc>
              <a:spcBef>
                <a:spcPts val="0"/>
              </a:spcBef>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模型估算。</a:t>
            </a:r>
            <a:r>
              <a:rPr lang="zh-CN" altLang="en-US" sz="2400" dirty="0">
                <a:latin typeface="华文楷体" panose="02010600040101010101" charset="-122"/>
                <a:ea typeface="华文楷体" panose="02010600040101010101" charset="-122"/>
                <a:cs typeface="华文楷体" panose="02010600040101010101" charset="-122"/>
              </a:rPr>
              <a:t>通过建立数学模型，基于历史数据和现状，模拟资源消耗和污染排放过程，揭示其变化趋势并预测资源环境压力。具体而言，能源消耗模型重点考虑经济增长、产业结构和技术进步；碳排放模型考虑能源消耗结构、能源效率和减排政策；生态破坏模型则考虑土地利用变化、气候变化和保护措施。</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三、资源环境压力测算方法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blinds(horizontal)">
                                      <p:cBhvr>
                                        <p:cTn id="7"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846351" y="977265"/>
            <a:ext cx="10876280" cy="538416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（二）价值量测算</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zh-CN" altLang="en-US" sz="2000" dirty="0">
                <a:latin typeface="Times New Roman" panose="02020603050405020304" pitchFamily="18" charset="0"/>
                <a:ea typeface="华文楷体" panose="02010600040101010101" charset="-122"/>
                <a:cs typeface="Times New Roman" panose="02020603050405020304" pitchFamily="18" charset="0"/>
              </a:rPr>
              <a:t>价值量统计将资源环境压力转化为经济损失或治理费用，实现对不同类型的资源环境压力进行比较与汇总。下面介绍四类常用方法。</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环境经济核算。</a:t>
            </a:r>
            <a:r>
              <a:rPr lang="zh-CN" altLang="en-US" sz="2000" dirty="0">
                <a:latin typeface="Times New Roman" panose="02020603050405020304" pitchFamily="18" charset="0"/>
                <a:ea typeface="华文楷体" panose="02010600040101010101" charset="-122"/>
                <a:cs typeface="Times New Roman" panose="02020603050405020304" pitchFamily="18" charset="0"/>
              </a:rPr>
              <a:t>环境经济核算将环境资源的消耗和污染排放转化为经济价值，纳入国民经济核算体系。其核心指标是绿色</a:t>
            </a:r>
            <a:r>
              <a:rPr lang="en-US" altLang="zh-CN" sz="20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环境成本估算。</a:t>
            </a:r>
            <a:r>
              <a:rPr lang="zh-CN" altLang="en-US" sz="2000" dirty="0">
                <a:latin typeface="Times New Roman" panose="02020603050405020304" pitchFamily="18" charset="0"/>
                <a:ea typeface="华文楷体" panose="02010600040101010101" charset="-122"/>
                <a:cs typeface="Times New Roman" panose="02020603050405020304" pitchFamily="18" charset="0"/>
              </a:rPr>
              <a:t>该方法的核心工作是估算环境污染和生态破坏造成的经济损失，以及治理这些问题的所需费用。其主要包括污染治理成本、生态恢复成本和健康损失成本等三大项。</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自然资本核算。</a:t>
            </a:r>
            <a:r>
              <a:rPr lang="zh-CN" altLang="en-US" sz="2000" dirty="0">
                <a:latin typeface="Times New Roman" panose="02020603050405020304" pitchFamily="18" charset="0"/>
                <a:ea typeface="华文楷体" panose="02010600040101010101" charset="-122"/>
                <a:cs typeface="Times New Roman" panose="02020603050405020304" pitchFamily="18" charset="0"/>
              </a:rPr>
              <a:t>自然资本核算测度自然资源的经济价值及其变动，并推动将其纳入国民资产负债表。主要包括自然资源存量估算、自然资源价格估算以及自然资源消耗价值估算。</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生态服务价值核算。</a:t>
            </a:r>
            <a:r>
              <a:rPr lang="zh-CN" altLang="en-US" sz="2000" dirty="0">
                <a:latin typeface="Times New Roman" panose="02020603050405020304" pitchFamily="18" charset="0"/>
                <a:ea typeface="华文楷体" panose="02010600040101010101" charset="-122"/>
                <a:cs typeface="Times New Roman" panose="02020603050405020304" pitchFamily="18" charset="0"/>
              </a:rPr>
              <a:t>生态服务价值核算，是评估生态系统所提供各类服务的价值。一般根据生态服务功能，先对水源涵养、气候调节和土壤保持和生物多样性等分别估算其价值，再将其进行汇总。</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三、资源环境压力测算方法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blinds(horizontal)">
                                      <p:cBhvr>
                                        <p:cTn id="7"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823491" y="949960"/>
            <a:ext cx="10876280" cy="540639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dirty="0">
                <a:latin typeface="华文楷体" panose="02010600040101010101" charset="-122"/>
                <a:ea typeface="华文楷体" panose="02010600040101010101" charset="-122"/>
                <a:cs typeface="华文楷体" panose="02010600040101010101" charset="-122"/>
              </a:rPr>
              <a:t>      </a:t>
            </a:r>
            <a:r>
              <a:rPr lang="zh-CN" altLang="en-US" sz="2800"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三）常用分析方法</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综合评价法。</a:t>
            </a:r>
            <a:r>
              <a:rPr lang="zh-CN" altLang="en-US" sz="2000" dirty="0">
                <a:latin typeface="Times New Roman" panose="02020603050405020304" pitchFamily="18" charset="0"/>
                <a:ea typeface="华文楷体" panose="02010600040101010101" charset="-122"/>
                <a:cs typeface="Times New Roman" panose="02020603050405020304" pitchFamily="18" charset="0"/>
              </a:rPr>
              <a:t>综合评价法兼顾合理性和可行性，全面选取各类资源环境指标，采用加权平均方法给出整体评价结果。</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生态足迹法。</a:t>
            </a:r>
            <a:r>
              <a:rPr lang="zh-CN" altLang="en-US" sz="2000" dirty="0">
                <a:latin typeface="Times New Roman" panose="02020603050405020304" pitchFamily="18" charset="0"/>
                <a:ea typeface="华文楷体" panose="02010600040101010101" charset="-122"/>
                <a:cs typeface="Times New Roman" panose="02020603050405020304" pitchFamily="18" charset="0"/>
              </a:rPr>
              <a:t>通过评估人类生产活动对自然资源的需求，计算生态足迹，并将其与生态承载力对比以衡量资源压力。其主要步骤如下：</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altLang="zh-CN" sz="2000" b="1" dirty="0">
                <a:latin typeface="Times New Roman" panose="02020603050405020304" pitchFamily="18" charset="0"/>
                <a:ea typeface="华文楷体" panose="02010600040101010101" charset="-122"/>
                <a:cs typeface="Times New Roman" panose="02020603050405020304" pitchFamily="18" charset="0"/>
              </a:rPr>
              <a:t>(1)</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确定资源消耗。</a:t>
            </a:r>
            <a:r>
              <a:rPr lang="zh-CN" altLang="en-US" sz="2000" dirty="0">
                <a:latin typeface="Times New Roman" panose="02020603050405020304" pitchFamily="18" charset="0"/>
                <a:ea typeface="华文楷体" panose="02010600040101010101" charset="-122"/>
                <a:cs typeface="Times New Roman" panose="02020603050405020304" pitchFamily="18" charset="0"/>
              </a:rPr>
              <a:t>统计人类生产活动消耗的各种资源、产品及排放的污染物。</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altLang="zh-CN" sz="2000" b="1" dirty="0">
                <a:latin typeface="Times New Roman" panose="02020603050405020304" pitchFamily="18" charset="0"/>
                <a:ea typeface="华文楷体" panose="02010600040101010101" charset="-122"/>
                <a:cs typeface="Times New Roman" panose="02020603050405020304" pitchFamily="18" charset="0"/>
              </a:rPr>
              <a:t>(2)</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将资源消耗转化为土地需求。</a:t>
            </a:r>
            <a:r>
              <a:rPr lang="zh-CN" altLang="en-US" sz="2000" dirty="0">
                <a:latin typeface="Times New Roman" panose="02020603050405020304" pitchFamily="18" charset="0"/>
                <a:ea typeface="华文楷体" panose="02010600040101010101" charset="-122"/>
                <a:cs typeface="Times New Roman" panose="02020603050405020304" pitchFamily="18" charset="0"/>
              </a:rPr>
              <a:t>将各类资源消耗和污染排放转化为生物生产土地面积。</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altLang="zh-CN" sz="2000" b="1" dirty="0">
                <a:latin typeface="Times New Roman" panose="02020603050405020304" pitchFamily="18" charset="0"/>
                <a:ea typeface="华文楷体" panose="02010600040101010101" charset="-122"/>
                <a:cs typeface="Times New Roman" panose="02020603050405020304" pitchFamily="18" charset="0"/>
              </a:rPr>
              <a:t>(3)</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计算生态足迹。</a:t>
            </a:r>
            <a:r>
              <a:rPr lang="zh-CN" altLang="en-US" sz="2000" dirty="0">
                <a:latin typeface="Times New Roman" panose="02020603050405020304" pitchFamily="18" charset="0"/>
                <a:ea typeface="华文楷体" panose="02010600040101010101" charset="-122"/>
                <a:cs typeface="Times New Roman" panose="02020603050405020304" pitchFamily="18" charset="0"/>
              </a:rPr>
              <a:t>即将各类资源消耗和污染排放转化的生物生产土地面积加总。</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altLang="zh-CN" sz="2000" b="1" dirty="0">
                <a:latin typeface="Times New Roman" panose="02020603050405020304" pitchFamily="18" charset="0"/>
                <a:ea typeface="华文楷体" panose="02010600040101010101" charset="-122"/>
                <a:cs typeface="Times New Roman" panose="02020603050405020304" pitchFamily="18" charset="0"/>
                <a:sym typeface="+mn-ea"/>
              </a:rPr>
              <a:t>(4)</a:t>
            </a:r>
            <a:r>
              <a:rPr lang="zh-CN" altLang="en-US" sz="2000" b="1" dirty="0">
                <a:latin typeface="Times New Roman" panose="02020603050405020304" pitchFamily="18" charset="0"/>
                <a:ea typeface="华文楷体" panose="02010600040101010101" charset="-122"/>
                <a:cs typeface="Times New Roman" panose="02020603050405020304" pitchFamily="18" charset="0"/>
                <a:sym typeface="+mn-ea"/>
              </a:rPr>
              <a:t>确定生态盈亏。</a:t>
            </a:r>
            <a:r>
              <a:rPr lang="zh-CN" altLang="en-US" sz="2000" dirty="0">
                <a:latin typeface="Times New Roman" panose="02020603050405020304" pitchFamily="18" charset="0"/>
                <a:ea typeface="华文楷体" panose="02010600040101010101" charset="-122"/>
                <a:cs typeface="Times New Roman" panose="02020603050405020304" pitchFamily="18" charset="0"/>
                <a:sym typeface="+mn-ea"/>
              </a:rPr>
              <a:t>生态承载力是一定区域内自然生态系统在不损害其生产能力的前提下所能持续提供的生物资源和吸收废弃物的能力。</a:t>
            </a:r>
            <a:endParaRPr lang="zh-CN" altLang="en-US" sz="2000" dirty="0">
              <a:latin typeface="Times New Roman" panose="02020603050405020304" pitchFamily="18" charset="0"/>
              <a:ea typeface="华文楷体" panose="02010600040101010101" charset="-122"/>
              <a:cs typeface="Times New Roman" panose="02020603050405020304" pitchFamily="18" charset="0"/>
              <a:sym typeface="+mn-ea"/>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r>
              <a:rPr 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a:t>
            </a:r>
            <a:r>
              <a:rPr lang="zh-CN" altLang="en-US" sz="20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生命周期法。</a:t>
            </a:r>
            <a:r>
              <a:rPr lang="zh-CN" altLang="en-US" sz="2000" dirty="0">
                <a:latin typeface="Times New Roman" panose="02020603050405020304" pitchFamily="18" charset="0"/>
                <a:ea typeface="华文楷体" panose="02010600040101010101" charset="-122"/>
                <a:cs typeface="Times New Roman" panose="02020603050405020304" pitchFamily="18" charset="0"/>
                <a:sym typeface="+mn-ea"/>
              </a:rPr>
              <a:t>生命周期评估（</a:t>
            </a:r>
            <a:r>
              <a:rPr lang="en-US" altLang="zh-CN" sz="2000" dirty="0">
                <a:latin typeface="Times New Roman" panose="02020603050405020304" pitchFamily="18" charset="0"/>
                <a:ea typeface="华文楷体" panose="02010600040101010101" charset="-122"/>
                <a:cs typeface="Times New Roman" panose="02020603050405020304" pitchFamily="18" charset="0"/>
                <a:sym typeface="+mn-ea"/>
              </a:rPr>
              <a:t>Life Cycle Assessment</a:t>
            </a:r>
            <a:r>
              <a:rPr lang="zh-CN" altLang="en-US" sz="2000" dirty="0">
                <a:latin typeface="Times New Roman" panose="02020603050405020304" pitchFamily="18" charset="0"/>
                <a:ea typeface="华文楷体" panose="02010600040101010101" charset="-122"/>
                <a:cs typeface="Times New Roman" panose="02020603050405020304" pitchFamily="18" charset="0"/>
                <a:sym typeface="+mn-ea"/>
              </a:rPr>
              <a:t>，</a:t>
            </a:r>
            <a:r>
              <a:rPr lang="en-US" altLang="zh-CN" sz="2000" dirty="0">
                <a:latin typeface="Times New Roman" panose="02020603050405020304" pitchFamily="18" charset="0"/>
                <a:ea typeface="华文楷体" panose="02010600040101010101" charset="-122"/>
                <a:cs typeface="Times New Roman" panose="02020603050405020304" pitchFamily="18" charset="0"/>
                <a:sym typeface="+mn-ea"/>
              </a:rPr>
              <a:t>LCA</a:t>
            </a:r>
            <a:r>
              <a:rPr lang="zh-CN" altLang="en-US" sz="2000" dirty="0">
                <a:latin typeface="Times New Roman" panose="02020603050405020304" pitchFamily="18" charset="0"/>
                <a:ea typeface="华文楷体" panose="02010600040101010101" charset="-122"/>
                <a:cs typeface="Times New Roman" panose="02020603050405020304" pitchFamily="18" charset="0"/>
                <a:sym typeface="+mn-ea"/>
              </a:rPr>
              <a:t>）揭示产品（或服务）从生产、使用到废弃的全过程中对资源环境的影响。</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wpsdc="http://www.wps.cn/officeDocument/2017/drawingmlCustomData" val="200" checksum="282533468"/>
                </a:ext>
              </a:extLst>
            </a:pP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三、资源环境压力测算方法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blinds(horizontal)">
                                      <p:cBhvr>
                                        <p:cTn id="7"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四节 中国绿色全要素生产率分析</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a:t>
            </a:r>
            <a:r>
              <a:rPr lang="en-US" altLang="zh-CN"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GTFP</a:t>
            </a: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基本定义</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a:t>
            </a:r>
            <a:r>
              <a:rPr lang="en-US" altLang="zh-CN"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GTFP</a:t>
            </a: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测算方法</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三、中国</a:t>
            </a:r>
            <a:r>
              <a:rPr lang="en-US" altLang="zh-CN"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GTFP</a:t>
            </a: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测算</a:t>
            </a:r>
            <a:endPar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宏观经济效益统计基本问题</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5"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一、宏观经济效益的实质</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二、宏观经济效益的影响因素</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三、宏观经济效益统计的内容</a:t>
            </a: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092096" y="986790"/>
            <a:ext cx="10567035" cy="4479290"/>
          </a:xfrm>
          <a:prstGeom prst="rect">
            <a:avLst/>
          </a:prstGeom>
        </p:spPr>
        <p:txBody>
          <a:bodyPr wrap="square">
            <a:noAutofit/>
          </a:bodyPr>
          <a:lstStyle/>
          <a:p>
            <a:pPr indent="252095" algn="just" defTabSz="266700">
              <a:lnSpc>
                <a:spcPct val="150000"/>
              </a:lnSpc>
              <a:spcBef>
                <a:spcPts val="700"/>
              </a:spcBef>
              <a:spcAft>
                <a:spcPct val="0"/>
              </a:spcAft>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全要素生产率（</a:t>
            </a:r>
            <a:r>
              <a:rPr lang="en-US" altLang="zh-CN" sz="2400" dirty="0">
                <a:latin typeface="华文楷体" panose="02010600040101010101" charset="-122"/>
                <a:ea typeface="华文楷体" panose="02010600040101010101" charset="-122"/>
                <a:cs typeface="华文楷体" panose="02010600040101010101" charset="-122"/>
              </a:rPr>
              <a:t>TFP</a:t>
            </a:r>
            <a:r>
              <a:rPr lang="zh-CN" altLang="en-US" sz="2400" dirty="0">
                <a:latin typeface="华文楷体" panose="02010600040101010101" charset="-122"/>
                <a:ea typeface="华文楷体" panose="02010600040101010101" charset="-122"/>
                <a:cs typeface="华文楷体" panose="02010600040101010101" charset="-122"/>
              </a:rPr>
              <a:t>）反映产出与投入要素之间的技术关系，其定义式为：</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其中，</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R</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表示自然资源投入，</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E</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表示污染物排放。</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GTFP</a:t>
            </a:r>
            <a:r>
              <a:rPr lang="zh-CN" altLang="en-US" sz="2400" dirty="0">
                <a:latin typeface="华文楷体" panose="02010600040101010101" charset="-122"/>
                <a:ea typeface="华文楷体" panose="02010600040101010101" charset="-122"/>
                <a:cs typeface="华文楷体" panose="02010600040101010101" charset="-122"/>
              </a:rPr>
              <a:t>不仅包含</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好</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的期望产出，同时考虑环境污染等</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坏</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的非期望产出，有助于刻画资源与环境要素的利用效率。</a:t>
            </a:r>
            <a:endParaRPr lang="zh-CN" altLang="en-US" sz="2400" dirty="0">
              <a:latin typeface="华文楷体" panose="02010600040101010101" charset="-122"/>
              <a:ea typeface="华文楷体" panose="02010600040101010101" charset="-122"/>
              <a:cs typeface="华文楷体" panose="02010600040101010101" charset="-122"/>
            </a:endParaRPr>
          </a:p>
        </p:txBody>
      </p:sp>
      <p:graphicFrame>
        <p:nvGraphicFramePr>
          <p:cNvPr id="2" name="对象 -2147482592"/>
          <p:cNvGraphicFramePr>
            <a:graphicFrameLocks noChangeAspect="1"/>
          </p:cNvGraphicFramePr>
          <p:nvPr/>
        </p:nvGraphicFramePr>
        <p:xfrm>
          <a:off x="1574061" y="2494915"/>
          <a:ext cx="2854960" cy="844550"/>
        </p:xfrm>
        <a:graphic>
          <a:graphicData uri="http://schemas.openxmlformats.org/presentationml/2006/ole">
            <mc:AlternateContent xmlns:mc="http://schemas.openxmlformats.org/markup-compatibility/2006">
              <mc:Choice xmlns:v="urn:schemas-microsoft-com:vml" Requires="v">
                <p:oleObj spid="_x0000_s4" name="" r:id="rId1" imgW="1422400" imgH="419100" progId="Equation.DSMT4">
                  <p:embed/>
                </p:oleObj>
              </mc:Choice>
              <mc:Fallback>
                <p:oleObj name="" r:id="rId1" imgW="1422400" imgH="419100" progId="Equation.DSMT4">
                  <p:embed/>
                  <p:pic>
                    <p:nvPicPr>
                      <p:cNvPr id="0" name="图片 3"/>
                      <p:cNvPicPr/>
                      <p:nvPr/>
                    </p:nvPicPr>
                    <p:blipFill>
                      <a:blip r:embed="rId2"/>
                      <a:stretch>
                        <a:fillRect/>
                      </a:stretch>
                    </p:blipFill>
                    <p:spPr>
                      <a:xfrm>
                        <a:off x="1574061" y="2494915"/>
                        <a:ext cx="2854960" cy="844550"/>
                      </a:xfrm>
                      <a:prstGeom prst="rect">
                        <a:avLst/>
                      </a:prstGeom>
                      <a:noFill/>
                      <a:ln w="38100">
                        <a:noFill/>
                        <a:miter/>
                      </a:ln>
                    </p:spPr>
                  </p:pic>
                </p:oleObj>
              </mc:Fallback>
            </mc:AlternateContent>
          </a:graphicData>
        </a:graphic>
      </p:graphicFrame>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GTFP</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基本定义</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80336" y="1036955"/>
            <a:ext cx="10962640"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（一）参数法</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参数法首先对生产函数进行设定，随后借助统计方法估计未知参数。</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en-US"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索洛余值法。</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随机前沿分析法（</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SFA</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（二）非参数法</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非参数法无需设定生产函数形式，有助于避免研究者主观选择的影响。</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sym typeface="+mn-ea"/>
              </a:rPr>
              <a:t>   1.</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数据包络分析法（</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Data Envelopment Analysis</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DEA</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sz="2400" dirty="0">
                <a:latin typeface="Times New Roman" panose="02020603050405020304" pitchFamily="18" charset="0"/>
                <a:ea typeface="华文楷体" panose="02010600040101010101" charset="-122"/>
                <a:cs typeface="Times New Roman" panose="02020603050405020304" pitchFamily="18" charset="0"/>
                <a:sym typeface="+mn-ea"/>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超效率</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SBM</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下的</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ML</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指数。</a:t>
            </a:r>
            <a:endParaRPr lang="zh-CN" altLang="en-US"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GTFP</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预测方法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161311" y="1358265"/>
            <a:ext cx="10194290" cy="4984750"/>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（一）变量说明</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对投入要素，使用物质资本</a:t>
            </a:r>
            <a:r>
              <a:rPr lang="en-US" altLang="zh-CN" sz="2400" dirty="0">
                <a:latin typeface="华文楷体" panose="02010600040101010101" charset="-122"/>
                <a:ea typeface="华文楷体" panose="02010600040101010101" charset="-122"/>
                <a:cs typeface="华文楷体" panose="02010600040101010101" charset="-122"/>
              </a:rPr>
              <a:t>K</a:t>
            </a:r>
            <a:r>
              <a:rPr lang="zh-CN" altLang="en-US" sz="2400" dirty="0">
                <a:latin typeface="华文楷体" panose="02010600040101010101" charset="-122"/>
                <a:ea typeface="华文楷体" panose="02010600040101010101" charset="-122"/>
                <a:cs typeface="华文楷体" panose="02010600040101010101" charset="-122"/>
              </a:rPr>
              <a:t>与劳动力</a:t>
            </a:r>
            <a:r>
              <a:rPr lang="en-US" altLang="zh-CN" sz="2400" dirty="0">
                <a:latin typeface="华文楷体" panose="02010600040101010101" charset="-122"/>
                <a:ea typeface="华文楷体" panose="02010600040101010101" charset="-122"/>
                <a:cs typeface="华文楷体" panose="02010600040101010101" charset="-122"/>
              </a:rPr>
              <a:t>L</a:t>
            </a:r>
            <a:r>
              <a:rPr lang="zh-CN" altLang="en-US" sz="2400" dirty="0">
                <a:latin typeface="华文楷体" panose="02010600040101010101" charset="-122"/>
                <a:ea typeface="华文楷体" panose="02010600040101010101" charset="-122"/>
                <a:cs typeface="华文楷体" panose="02010600040101010101" charset="-122"/>
              </a:rPr>
              <a:t>衡量基本的生产投入。</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产出要素包括期望产出与非期望产出。</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期望产出</a:t>
            </a:r>
            <a:r>
              <a:rPr lang="en-US" altLang="zh-CN" sz="2400" dirty="0">
                <a:latin typeface="华文楷体" panose="02010600040101010101" charset="-122"/>
                <a:ea typeface="华文楷体" panose="02010600040101010101" charset="-122"/>
                <a:cs typeface="华文楷体" panose="02010600040101010101" charset="-122"/>
              </a:rPr>
              <a:t>Y</a:t>
            </a:r>
            <a:r>
              <a:rPr lang="zh-CN" altLang="en-US" sz="2400" dirty="0">
                <a:latin typeface="华文楷体" panose="02010600040101010101" charset="-122"/>
                <a:ea typeface="华文楷体" panose="02010600040101010101" charset="-122"/>
                <a:cs typeface="华文楷体" panose="02010600040101010101" charset="-122"/>
              </a:rPr>
              <a:t>选取各地区</a:t>
            </a:r>
            <a:r>
              <a:rPr lang="en-US" altLang="zh-CN" sz="2400" dirty="0">
                <a:latin typeface="华文楷体" panose="02010600040101010101" charset="-122"/>
                <a:ea typeface="华文楷体" panose="02010600040101010101" charset="-122"/>
                <a:cs typeface="华文楷体" panose="02010600040101010101" charset="-122"/>
              </a:rPr>
              <a:t>GDP</a:t>
            </a:r>
            <a:r>
              <a:rPr lang="zh-CN" altLang="en-US" sz="2400" dirty="0">
                <a:latin typeface="华文楷体" panose="02010600040101010101" charset="-122"/>
                <a:ea typeface="华文楷体" panose="02010600040101010101" charset="-122"/>
                <a:cs typeface="华文楷体" panose="02010600040101010101" charset="-122"/>
              </a:rPr>
              <a:t>，非期望产出为基于工业三废（废水排放量、一般工业固体废物产生量、废气中二氧化硫排放量）构建的环境污染综合指数。</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对非期望产出的早期缺失数据，以第二产业工业增加值为解释变量，采用个体固定效应模型进行回归插补。</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4" name="矩形 3"/>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0"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GTFP</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测算</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nvGraphicFramePr>
        <p:xfrm>
          <a:off x="6097166" y="1454785"/>
          <a:ext cx="5661025" cy="3790950"/>
        </p:xfrm>
        <a:graphic>
          <a:graphicData uri="http://schemas.openxmlformats.org/drawingml/2006/chart">
            <c:chart xmlns:c="http://schemas.openxmlformats.org/drawingml/2006/chart" xmlns:r="http://schemas.openxmlformats.org/officeDocument/2006/relationships" r:id="rId1"/>
          </a:graphicData>
        </a:graphic>
      </p:graphicFrame>
      <p:sp>
        <p:nvSpPr>
          <p:cNvPr id="4" name="文本框 3"/>
          <p:cNvSpPr txBox="1"/>
          <p:nvPr/>
        </p:nvSpPr>
        <p:spPr>
          <a:xfrm>
            <a:off x="853336" y="1454785"/>
            <a:ext cx="5267960" cy="4448175"/>
          </a:xfrm>
          <a:prstGeom prst="rect">
            <a:avLst/>
          </a:prstGeom>
        </p:spPr>
        <p:txBody>
          <a:bodyPr>
            <a:noAutofit/>
          </a:bodyPr>
          <a:lstStyle/>
          <a:p>
            <a:pPr marL="0"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（二）结果分析</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r>
              <a:rPr lang="zh-CN" altLang="en-US" sz="2400" dirty="0">
                <a:solidFill>
                  <a:srgbClr val="000000"/>
                </a:solidFill>
                <a:latin typeface="华文楷体" panose="02010600040101010101" charset="-122"/>
                <a:ea typeface="华文楷体" panose="02010600040101010101" charset="-122"/>
                <a:cs typeface="华文楷体" panose="02010600040101010101" charset="-122"/>
              </a:rPr>
              <a:t> </a:t>
            </a:r>
            <a:r>
              <a:rPr lang="en-US" altLang="zh-CN" sz="2400" dirty="0">
                <a:solidFill>
                  <a:srgbClr val="000000"/>
                </a:solidFill>
                <a:latin typeface="华文楷体" panose="02010600040101010101" charset="-122"/>
                <a:ea typeface="华文楷体" panose="02010600040101010101" charset="-122"/>
                <a:cs typeface="华文楷体" panose="02010600040101010101" charset="-122"/>
              </a:rPr>
              <a:t> </a:t>
            </a:r>
            <a:r>
              <a:rPr lang="zh-CN" altLang="en-US" sz="2400" dirty="0">
                <a:solidFill>
                  <a:srgbClr val="000000"/>
                </a:solidFill>
                <a:latin typeface="华文楷体" panose="02010600040101010101" charset="-122"/>
                <a:ea typeface="华文楷体" panose="02010600040101010101" charset="-122"/>
                <a:cs typeface="华文楷体" panose="02010600040101010101" charset="-122"/>
              </a:rPr>
              <a:t>利用投入产出数据计算</a:t>
            </a:r>
            <a:r>
              <a:rPr lang="en-US" altLang="zh-CN" sz="2400" dirty="0">
                <a:solidFill>
                  <a:srgbClr val="000000"/>
                </a:solidFill>
                <a:latin typeface="华文楷体" panose="02010600040101010101" charset="-122"/>
                <a:ea typeface="华文楷体" panose="02010600040101010101" charset="-122"/>
                <a:cs typeface="华文楷体" panose="02010600040101010101" charset="-122"/>
              </a:rPr>
              <a:t>ML</a:t>
            </a:r>
            <a:r>
              <a:rPr lang="zh-CN" altLang="en-US" sz="2400" dirty="0">
                <a:solidFill>
                  <a:srgbClr val="000000"/>
                </a:solidFill>
                <a:latin typeface="华文楷体" panose="02010600040101010101" charset="-122"/>
                <a:ea typeface="华文楷体" panose="02010600040101010101" charset="-122"/>
                <a:cs typeface="华文楷体" panose="02010600040101010101" charset="-122"/>
              </a:rPr>
              <a:t>指数，其变化趋势如图</a:t>
            </a:r>
            <a:r>
              <a:rPr lang="en-US" altLang="zh-CN" sz="2400" dirty="0">
                <a:solidFill>
                  <a:srgbClr val="000000"/>
                </a:solidFill>
                <a:latin typeface="华文楷体" panose="02010600040101010101" charset="-122"/>
                <a:ea typeface="华文楷体" panose="02010600040101010101" charset="-122"/>
                <a:cs typeface="华文楷体" panose="02010600040101010101" charset="-122"/>
              </a:rPr>
              <a:t>15-1</a:t>
            </a:r>
            <a:r>
              <a:rPr lang="zh-CN" altLang="en-US" sz="2400" dirty="0">
                <a:solidFill>
                  <a:srgbClr val="000000"/>
                </a:solidFill>
                <a:latin typeface="华文楷体" panose="02010600040101010101" charset="-122"/>
                <a:ea typeface="华文楷体" panose="02010600040101010101" charset="-122"/>
                <a:cs typeface="华文楷体" panose="02010600040101010101" charset="-122"/>
              </a:rPr>
              <a:t>所示。过去数十年，中国通过政策引导、技术创新、市场调节等多种手段，逐步实现从传统高污染、高能耗的增长模式向绿色低碳、可持续发展模式的转型。</a:t>
            </a:r>
            <a:endParaRPr lang="zh-CN" altLang="en-US" sz="2400" dirty="0">
              <a:solidFill>
                <a:srgbClr val="000000"/>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r>
              <a:rPr lang="en-US" altLang="zh-CN" dirty="0">
                <a:solidFill>
                  <a:srgbClr val="000000"/>
                </a:solidFill>
                <a:latin typeface="华文楷体" panose="02010600040101010101" charset="-122"/>
                <a:ea typeface="华文楷体" panose="02010600040101010101" charset="-122"/>
                <a:cs typeface="华文楷体" panose="02010600040101010101" charset="-122"/>
              </a:rPr>
              <a:t> </a:t>
            </a:r>
            <a:endParaRPr lang="zh-CN" altLang="en-US" dirty="0">
              <a:solidFill>
                <a:srgbClr val="000000"/>
              </a:solidFill>
              <a:latin typeface="华文楷体" panose="02010600040101010101" charset="-122"/>
              <a:ea typeface="华文楷体" panose="02010600040101010101" charset="-122"/>
              <a:cs typeface="华文楷体" panose="02010600040101010101" charset="-122"/>
            </a:endParaRPr>
          </a:p>
        </p:txBody>
      </p:sp>
      <p:sp>
        <p:nvSpPr>
          <p:cNvPr id="9" name="文本框 8"/>
          <p:cNvSpPr txBox="1"/>
          <p:nvPr/>
        </p:nvSpPr>
        <p:spPr>
          <a:xfrm>
            <a:off x="6563256" y="5441633"/>
            <a:ext cx="5080000" cy="460375"/>
          </a:xfrm>
          <a:prstGeom prst="rect">
            <a:avLst/>
          </a:prstGeom>
        </p:spPr>
        <p:txBody>
          <a:bodyPr>
            <a:spAutoFit/>
          </a:bodyPr>
          <a:lstStyle/>
          <a:p>
            <a:pPr marL="0" indent="0" algn="ctr" defTabSz="266700">
              <a:lnSpc>
                <a:spcPct val="150000"/>
              </a:lnSpc>
              <a:spcBef>
                <a:spcPct val="0"/>
              </a:spcBef>
              <a:spcAft>
                <a:spcPts val="600"/>
              </a:spcAft>
            </a:pPr>
            <a:r>
              <a:rPr lang="zh-CN" altLang="en-US" sz="1600" b="1">
                <a:latin typeface="宋体" panose="02010600030101010101" pitchFamily="2" charset="-122"/>
                <a:ea typeface="宋体" panose="02010600030101010101" pitchFamily="2" charset="-122"/>
              </a:rPr>
              <a:t>图</a:t>
            </a:r>
            <a:r>
              <a:rPr lang="en-US" altLang="zh-CN" sz="1600" b="1">
                <a:latin typeface="Times New Roman" panose="02020603050405020304"/>
                <a:ea typeface="宋体" panose="02010600030101010101" pitchFamily="2" charset="-122"/>
              </a:rPr>
              <a:t>15</a:t>
            </a:r>
            <a:r>
              <a:rPr lang="en-US" altLang="zh-CN" sz="1600" b="1">
                <a:latin typeface="Times New Roman" panose="02020603050405020304"/>
                <a:ea typeface="Times New Roman" panose="02020603050405020304"/>
              </a:rPr>
              <a:t>-</a:t>
            </a:r>
            <a:r>
              <a:rPr lang="en-US" altLang="zh-CN" sz="1600" b="1">
                <a:latin typeface="Times New Roman" panose="02020603050405020304"/>
                <a:ea typeface="宋体" panose="02010600030101010101" pitchFamily="2" charset="-122"/>
              </a:rPr>
              <a:t>1  </a:t>
            </a:r>
            <a:r>
              <a:rPr lang="en-US" altLang="zh-CN" sz="1600" b="1">
                <a:latin typeface="Times New Roman" panose="02020603050405020304"/>
                <a:ea typeface="Times New Roman" panose="02020603050405020304"/>
              </a:rPr>
              <a:t>1978-2020</a:t>
            </a:r>
            <a:r>
              <a:rPr lang="zh-CN" altLang="en-US" sz="1600" b="1">
                <a:latin typeface="Times New Roman" panose="02020603050405020304"/>
                <a:ea typeface="宋体" panose="02010600030101010101" pitchFamily="2" charset="-122"/>
              </a:rPr>
              <a:t>年中国绿色全要素生产率</a:t>
            </a:r>
            <a:endParaRPr lang="zh-CN" altLang="en-US" sz="1600" b="1">
              <a:latin typeface="Times New Roman" panose="02020603050405020304"/>
              <a:ea typeface="宋体" panose="02010600030101010101" pitchFamily="2"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GTFP</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测算</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667435" y="1521460"/>
            <a:ext cx="9348396" cy="4503420"/>
          </a:xfrm>
        </p:spPr>
        <p:txBody>
          <a:bodyPr>
            <a:noAutofit/>
          </a:bodyPr>
          <a:lstStyle/>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1</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）解释宏观经济效益的实质，并讨论为何其并非各部门、各行业效益的简单相加。</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2</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）生产要素替代与规模经济对宏观经济效益提升作用有何异同？试举例说明。</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3</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）何为资源环境压力，并结合实际，讨论其对我国经济发展的长期影响。</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4</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）比较</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GTFP</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与</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TFP</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的异同，并利用家乡省份数据进行</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GTFP</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测算。分析。</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9"/>
          <p:cNvSpPr>
            <a:spLocks noGrp="1" noChangeArrowheads="1"/>
          </p:cNvSpPr>
          <p:nvPr>
            <p:ph idx="1"/>
          </p:nvPr>
        </p:nvSpPr>
        <p:spPr>
          <a:xfrm>
            <a:off x="950491" y="1026160"/>
            <a:ext cx="10864850" cy="4909185"/>
          </a:xfrm>
          <a:ln w="25400">
            <a:noFill/>
          </a:ln>
          <a:effectLst>
            <a:outerShdw blurRad="50800" dist="50800" dir="5400000" algn="ctr" rotWithShape="0">
              <a:schemeClr val="accent5">
                <a:lumMod val="20000"/>
                <a:lumOff val="80000"/>
              </a:schemeClr>
            </a:outerShdw>
          </a:effectLst>
        </p:spPr>
        <p:txBody>
          <a:bodyPr>
            <a:normAutofit/>
          </a:bodyPr>
          <a:lstStyle/>
          <a:p>
            <a:pPr>
              <a:lnSpc>
                <a:spcPct val="150000"/>
              </a:lnSpc>
              <a:buNone/>
            </a:pPr>
            <a:r>
              <a:rPr lang="en-US" altLang="zh-CN" dirty="0"/>
              <a:t>   </a:t>
            </a:r>
            <a:r>
              <a:rPr lang="en-US" altLang="zh-CN"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宏观经济效益是指在社会再生产过程中产出与投入的比较。基本公式为：</a:t>
            </a:r>
            <a:endParaRPr lang="zh-CN" altLang="en-US" sz="2400" dirty="0">
              <a:latin typeface="华文楷体" panose="02010600040101010101" charset="-122"/>
              <a:ea typeface="华文楷体" panose="02010600040101010101" charset="-122"/>
              <a:cs typeface="华文楷体" panose="02010600040101010101" charset="-122"/>
            </a:endParaRPr>
          </a:p>
          <a:p>
            <a:pPr>
              <a:lnSpc>
                <a:spcPct val="150000"/>
              </a:lnSpc>
              <a:buNone/>
            </a:pPr>
            <a:endParaRPr lang="zh-CN" altLang="en-US" sz="2400" dirty="0">
              <a:latin typeface="华文楷体" panose="02010600040101010101" charset="-122"/>
              <a:ea typeface="华文楷体" panose="02010600040101010101" charset="-122"/>
              <a:cs typeface="华文楷体" panose="02010600040101010101" charset="-122"/>
            </a:endParaRPr>
          </a:p>
          <a:p>
            <a:pPr>
              <a:lnSpc>
                <a:spcPct val="150000"/>
              </a:lnSpc>
              <a:buNone/>
            </a:pPr>
            <a:r>
              <a:rPr lang="en-US" altLang="zh-CN" sz="2400" dirty="0">
                <a:latin typeface="华文楷体" panose="02010600040101010101" charset="-122"/>
                <a:ea typeface="华文楷体" panose="02010600040101010101" charset="-122"/>
                <a:cs typeface="华文楷体" panose="02010600040101010101"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a:lnSpc>
                <a:spcPct val="150000"/>
              </a:lnSpc>
              <a:buNone/>
            </a:pPr>
            <a:r>
              <a:rPr lang="en-US" altLang="zh-CN" sz="2400" dirty="0">
                <a:latin typeface="华文楷体" panose="02010600040101010101" charset="-122"/>
                <a:ea typeface="华文楷体" panose="02010600040101010101" charset="-122"/>
                <a:cs typeface="华文楷体" panose="02010600040101010101"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a:lnSpc>
                <a:spcPct val="150000"/>
              </a:lnSpc>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其中，投入包含人力、物力和财力等资源的总和，也即要素消耗或占用总量；产出则指生产过程创造的成果一般用</a:t>
            </a:r>
            <a:r>
              <a:rPr lang="en-US" altLang="zh-CN" sz="2400" dirty="0">
                <a:latin typeface="华文楷体" panose="02010600040101010101" charset="-122"/>
                <a:ea typeface="华文楷体" panose="02010600040101010101" charset="-122"/>
                <a:cs typeface="华文楷体" panose="02010600040101010101" charset="-122"/>
              </a:rPr>
              <a:t>GDP</a:t>
            </a:r>
            <a:r>
              <a:rPr lang="zh-CN" altLang="en-US" sz="2400" dirty="0">
                <a:latin typeface="华文楷体" panose="02010600040101010101" charset="-122"/>
                <a:ea typeface="华文楷体" panose="02010600040101010101" charset="-122"/>
                <a:cs typeface="华文楷体" panose="02010600040101010101" charset="-122"/>
              </a:rPr>
              <a:t>衡量。宏观经济效益研究，包含多个侧面。</a:t>
            </a:r>
            <a:endParaRPr lang="zh-CN" altLang="en-US" sz="2400" dirty="0">
              <a:latin typeface="华文楷体" panose="02010600040101010101" charset="-122"/>
              <a:ea typeface="华文楷体" panose="02010600040101010101" charset="-122"/>
              <a:cs typeface="华文楷体" panose="02010600040101010101" charset="-122"/>
            </a:endParaRPr>
          </a:p>
          <a:p>
            <a:pPr>
              <a:lnSpc>
                <a:spcPct val="150000"/>
              </a:lnSpc>
              <a:buNone/>
            </a:pPr>
            <a:endParaRPr lang="zh-CN" altLang="en-US" sz="2400" dirty="0">
              <a:latin typeface="微软雅黑" panose="020B0503020204020204" pitchFamily="34" charset="-122"/>
              <a:ea typeface="微软雅黑" panose="020B0503020204020204" pitchFamily="34" charset="-122"/>
            </a:endParaRPr>
          </a:p>
          <a:p>
            <a:pPr>
              <a:lnSpc>
                <a:spcPct val="150000"/>
              </a:lnSpc>
              <a:buNone/>
            </a:pPr>
            <a:endParaRPr lang="zh-CN" altLang="en-US" sz="2400" dirty="0">
              <a:latin typeface="微软雅黑" panose="020B0503020204020204" pitchFamily="34" charset="-122"/>
              <a:ea typeface="微软雅黑" panose="020B0503020204020204" pitchFamily="34" charset="-122"/>
            </a:endParaRPr>
          </a:p>
        </p:txBody>
      </p:sp>
      <p:graphicFrame>
        <p:nvGraphicFramePr>
          <p:cNvPr id="3" name="对象 -2147482624"/>
          <p:cNvGraphicFramePr>
            <a:graphicFrameLocks noChangeAspect="1"/>
          </p:cNvGraphicFramePr>
          <p:nvPr/>
        </p:nvGraphicFramePr>
        <p:xfrm>
          <a:off x="3085361" y="2141220"/>
          <a:ext cx="6403340" cy="1006475"/>
        </p:xfrm>
        <a:graphic>
          <a:graphicData uri="http://schemas.openxmlformats.org/presentationml/2006/ole">
            <mc:AlternateContent xmlns:mc="http://schemas.openxmlformats.org/markup-compatibility/2006">
              <mc:Choice xmlns:v="urn:schemas-microsoft-com:vml" Requires="v">
                <p:oleObj spid="_x0000_s2" name="" r:id="rId1" imgW="2667000" imgH="419100" progId="Equation.DSMT4">
                  <p:embed/>
                </p:oleObj>
              </mc:Choice>
              <mc:Fallback>
                <p:oleObj name="" r:id="rId1" imgW="2667000" imgH="419100" progId="Equation.DSMT4">
                  <p:embed/>
                  <p:pic>
                    <p:nvPicPr>
                      <p:cNvPr id="0" name="图片 3075"/>
                      <p:cNvPicPr/>
                      <p:nvPr/>
                    </p:nvPicPr>
                    <p:blipFill>
                      <a:blip r:embed="rId2"/>
                      <a:stretch>
                        <a:fillRect/>
                      </a:stretch>
                    </p:blipFill>
                    <p:spPr>
                      <a:xfrm>
                        <a:off x="3085361" y="2141220"/>
                        <a:ext cx="6403340" cy="1006475"/>
                      </a:xfrm>
                      <a:prstGeom prst="rect">
                        <a:avLst/>
                      </a:prstGeom>
                      <a:noFill/>
                      <a:ln w="3175">
                        <a:noFill/>
                        <a:miter/>
                      </a:ln>
                    </p:spPr>
                  </p:pic>
                </p:oleObj>
              </mc:Fallback>
            </mc:AlternateContent>
          </a:graphicData>
        </a:graphic>
      </p:graphicFrame>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一、宏观经济效益的实质</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（一）跨行业视角</a:t>
            </a:r>
            <a:endParaRPr lang="zh-CN" altLang="en-US" sz="28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从国民经济看，宏观经济效益并非各部门、各行业效益的简单相加，而是一个相互影响、相互作用的综合体。只有在合理配置资源，优化产业结构的前提下，才能有效提高宏观经济效益。不同产业之间的协同有助于提升整体经济效益。</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pPr>
            <a:r>
              <a:rPr lang="zh-CN" altLang="en-US" sz="2800" b="1" dirty="0">
                <a:solidFill>
                  <a:schemeClr val="accent2"/>
                </a:solidFill>
                <a:latin typeface="华文楷体" panose="02010600040101010101" charset="-122"/>
                <a:ea typeface="华文楷体" panose="02010600040101010101" charset="-122"/>
              </a:rPr>
              <a:t>（二）跨地区视角</a:t>
            </a:r>
            <a:endParaRPr lang="zh-CN" altLang="en-US" sz="2800"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由于地理位置和资源禀赋差异，各地区的经济效益存在显著差异：</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静态而言，各地区应充分利用自身优势，积极融入全国产业布局，自觉避免重复建设，努力打破地区封锁，促进整体经济效益。</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动态而言，应引导资源和技术跨区合理流动，优化资源的空间配置，促进区域协调发展，提高全国的宏观经济效益。</a:t>
            </a:r>
            <a:endParaRPr lang="zh-CN" altLang="en-US"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一、宏观经济效益的实质</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（三）跨环节视角</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社会再生产的生产、分配、交换和使用等环节，构成相对独立又紧密联系的整体。要提高宏观经济效益，应努力提升各环节效益：生产环节提高生产效率，分配环节健全分配机制，交换环节畅通流通渠道，使用环节优化消费投资比例。</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pPr>
            <a:r>
              <a:rPr lang="zh-CN" altLang="en-US" sz="2800" b="1" dirty="0">
                <a:solidFill>
                  <a:schemeClr val="accent2"/>
                </a:solidFill>
                <a:latin typeface="华文楷体" panose="02010600040101010101" charset="-122"/>
                <a:ea typeface="华文楷体" panose="02010600040101010101" charset="-122"/>
              </a:rPr>
              <a:t>（四）跨资源视角</a:t>
            </a:r>
            <a:endParaRPr lang="zh-CN" altLang="en-US" sz="28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提高宏观经济效益，必须统筹各类资源的使用效率。应综合考虑资源禀赋、市场需求和环境影响，通过科学规划和管理，实现资源合理开发与优化利用。</a:t>
            </a:r>
            <a:r>
              <a:rPr lang="en-US" altLang="zh-CN" sz="2400" dirty="0">
                <a:latin typeface="华文楷体" panose="02010600040101010101" charset="-122"/>
                <a:ea typeface="华文楷体" panose="02010600040101010101" charset="-122"/>
              </a:rPr>
              <a:t>                   </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pPr>
            <a:r>
              <a:rPr lang="zh-CN" altLang="en-US" sz="2800" b="1" dirty="0">
                <a:solidFill>
                  <a:schemeClr val="accent2"/>
                </a:solidFill>
                <a:latin typeface="华文楷体" panose="02010600040101010101" charset="-122"/>
                <a:ea typeface="华文楷体" panose="02010600040101010101" charset="-122"/>
                <a:sym typeface="+mn-ea"/>
              </a:rPr>
              <a:t>（五）跨时期视角</a:t>
            </a:r>
            <a:endParaRPr lang="zh-CN" altLang="en-US" sz="2800"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sym typeface="+mn-ea"/>
              </a:rPr>
              <a:t>制定和实施经济政策，既要注重短期效益，更要考虑长期效益。短期效益的实现，是长期效益的基础；而长期效益的追求，是短期效益的延续。</a:t>
            </a: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一、宏观经济效益的实质</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571500" y="913765"/>
            <a:ext cx="11263745" cy="562211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（一）微观经济效益</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cs typeface="华文楷体" panose="02010600040101010101" charset="-122"/>
              </a:rPr>
              <a:t>微观经济效益是宏观经济效益的基础。企业的生产技术水平、管理水平以及劳动力素质，直接决定微观经济效益。微观层面的改进与优化，对宏观经济效益的提升具有基础性作用。</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pP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（二）生产要素替代</a:t>
            </a:r>
            <a:endParaRPr lang="zh-CN" altLang="en-US"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40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生产要素替代日益构成推动经济发展的重要动力。生产要素之间的有效替代，不仅降低生产成本，还能提高产品质量和市场竞争力，从而提高宏观经济效益。</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000"/>
              </a:lnSpc>
              <a:spcBef>
                <a:spcPts val="0"/>
              </a:spcBef>
              <a:buFontTx/>
              <a:buNone/>
            </a:pP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sym typeface="+mn-ea"/>
              </a:rPr>
              <a:t>（三）规模经济效应</a:t>
            </a:r>
            <a:endParaRPr lang="zh-CN" altLang="en-US"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4000"/>
              </a:lnSpc>
              <a:spcBef>
                <a:spcPts val="0"/>
              </a:spcBef>
              <a:buFontTx/>
              <a:buNone/>
            </a:pPr>
            <a:r>
              <a:rPr lang="en-US" altLang="zh-CN" sz="2400" dirty="0">
                <a:solidFill>
                  <a:schemeClr val="accent2"/>
                </a:solidFill>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从微观层面的企业看，生产规模扩大通常有助于降低单位成本，借助规模经济提高经济效益。此外，规模经济效益的实现，还需要在生产组织、市场开拓和管理模式等方面不断创新和优化。</a:t>
            </a:r>
            <a:endParaRPr lang="zh-CN" altLang="en-US" sz="2000" dirty="0">
              <a:latin typeface="微软雅黑" panose="020B0503020204020204" pitchFamily="34" charset="-122"/>
              <a:ea typeface="微软雅黑" panose="020B0503020204020204" pitchFamily="34" charset="-122"/>
            </a:endParaRPr>
          </a:p>
          <a:p>
            <a:pPr eaLnBrk="1" hangingPunct="1">
              <a:lnSpc>
                <a:spcPct val="140000"/>
              </a:lnSpc>
              <a:buFontTx/>
              <a:buNone/>
            </a:pPr>
            <a:endParaRPr lang="zh-CN" altLang="en-US" sz="20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二、宏观经济效益的影响因素</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22" dur="500"/>
                                        <p:tgtEl>
                                          <p:spTgt spid="2355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27" dur="500"/>
                                        <p:tgtEl>
                                          <p:spTgt spid="2355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3559">
                                            <p:txEl>
                                              <p:pRg st="5" end="5"/>
                                            </p:txEl>
                                          </p:spTgt>
                                        </p:tgtEl>
                                        <p:attrNameLst>
                                          <p:attrName>style.visibility</p:attrName>
                                        </p:attrNameLst>
                                      </p:cBhvr>
                                      <p:to>
                                        <p:strVal val="visible"/>
                                      </p:to>
                                    </p:set>
                                    <p:animEffect transition="in" filter="blinds(horizontal)">
                                      <p:cBhvr>
                                        <p:cTn id="32" dur="500"/>
                                        <p:tgtEl>
                                          <p:spTgt spid="2355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3559">
                                            <p:txEl>
                                              <p:pRg st="7" end="7"/>
                                            </p:txEl>
                                          </p:spTgt>
                                        </p:tgtEl>
                                        <p:attrNameLst>
                                          <p:attrName>style.visibility</p:attrName>
                                        </p:attrNameLst>
                                      </p:cBhvr>
                                      <p:to>
                                        <p:strVal val="visible"/>
                                      </p:to>
                                    </p:set>
                                    <p:animEffect transition="in" filter="blinds(horizontal)">
                                      <p:cBhvr>
                                        <p:cTn id="37" dur="500"/>
                                        <p:tgtEl>
                                          <p:spTgt spid="235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712366" y="1143000"/>
            <a:ext cx="11273790" cy="4436110"/>
          </a:xfrm>
        </p:spPr>
        <p:txBody>
          <a:bodyPr>
            <a:noAutofit/>
          </a:bodyPr>
          <a:lstStyle/>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（四）资源再配置</a:t>
            </a:r>
            <a:endParaRPr lang="zh-CN" altLang="en-US"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资源再配置也能优化资源利用效率，使有限的资源创造出更大经济价值。资源从低效率部门流向高效率部门，可以提高宏观经济效益。通过市场机制实现资源优化配置，是提升经济效率的根本途径。</a:t>
            </a:r>
            <a:endParaRPr lang="zh-CN" altLang="en-US" sz="2400" dirty="0">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sym typeface="+mn-ea"/>
              </a:rPr>
              <a:t>（五）体制与机制</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经济体制和管理机制的不断优化，是提高宏观经济效益的重要手段。深化经济体制改革，建立健全市场经济体制，可以提高资源配置效率，提升宏观经济效益。</a:t>
            </a:r>
            <a:endParaRPr lang="zh-CN" altLang="en-US" sz="2400" dirty="0">
              <a:latin typeface="华文楷体" panose="02010600040101010101" charset="-122"/>
              <a:ea typeface="华文楷体" panose="02010600040101010101" charset="-122"/>
              <a:cs typeface="华文楷体" panose="02010600040101010101"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二、宏观经济效益的影响因素</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7" dur="500"/>
                                        <p:tgtEl>
                                          <p:spTgt spid="235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2" dur="500"/>
                                        <p:tgtEl>
                                          <p:spTgt spid="235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17" dur="500"/>
                                        <p:tgtEl>
                                          <p:spTgt spid="2355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22" dur="500"/>
                                        <p:tgtEl>
                                          <p:spTgt spid="235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（一）宏观经济效益测算</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主要包括劳动效益、技术效率、规模经济效益、经济结构效益和全要素生产率的测算。通过对各行业要素生产率的统计分析，可以评估整体经济效益的状态与变化趋势，为政策制定和经济调控提供科学依据。  </a:t>
            </a:r>
            <a:endParaRPr lang="zh-CN" altLang="en-US" sz="2400" dirty="0">
              <a:latin typeface="华文楷体" panose="02010600040101010101" charset="-122"/>
              <a:ea typeface="华文楷体" panose="02010600040101010101" charset="-122"/>
              <a:cs typeface="华文楷体" panose="02010600040101010101" charset="-122"/>
            </a:endParaRPr>
          </a:p>
          <a:p>
            <a:pPr algn="l" fontAlgn="auto">
              <a:lnSpc>
                <a:spcPts val="4200"/>
              </a:lnSpc>
              <a:spcBef>
                <a:spcPts val="0"/>
              </a:spcBef>
              <a:buClrTx/>
              <a:buSzTx/>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（二）宏观经济效益评价</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230505" algn="l" fontAlgn="auto">
              <a:lnSpc>
                <a:spcPts val="4200"/>
              </a:lnSpc>
              <a:spcBef>
                <a:spcPts val="0"/>
              </a:spcBef>
              <a:buClrTx/>
              <a:buSzTx/>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基于宏观经济效益统计结果，评估资源配置效率，找出其在结构、规模、要素质量和技术选择方面存在的问题。</a:t>
            </a:r>
            <a:endParaRPr lang="zh-CN" altLang="en-US" sz="2400" dirty="0">
              <a:latin typeface="华文楷体" panose="02010600040101010101" charset="-122"/>
              <a:ea typeface="华文楷体" panose="02010600040101010101" charset="-122"/>
              <a:cs typeface="华文楷体" panose="02010600040101010101" charset="-122"/>
            </a:endParaRPr>
          </a:p>
          <a:p>
            <a:pPr indent="230505" algn="l" fontAlgn="auto">
              <a:lnSpc>
                <a:spcPts val="4200"/>
              </a:lnSpc>
              <a:spcBef>
                <a:spcPts val="0"/>
              </a:spcBef>
              <a:buClrTx/>
              <a:buSzTx/>
              <a:buFontTx/>
              <a:buNone/>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（三）宏观经济效益分析</a:t>
            </a:r>
            <a:endParaRPr lang="zh-CN" altLang="en-US" b="1" dirty="0">
              <a:solidFill>
                <a:schemeClr val="accent2"/>
              </a:solidFill>
              <a:latin typeface="华文楷体" panose="02010600040101010101" charset="-122"/>
              <a:ea typeface="华文楷体" panose="02010600040101010101" charset="-122"/>
              <a:cs typeface="华文楷体" panose="02010600040101010101" charset="-122"/>
            </a:endParaRPr>
          </a:p>
          <a:p>
            <a:pPr algn="l" fontAlgn="auto">
              <a:lnSpc>
                <a:spcPts val="4200"/>
              </a:lnSpc>
              <a:spcBef>
                <a:spcPts val="0"/>
              </a:spcBef>
              <a:buClrTx/>
              <a:buSzTx/>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针对统计评价中发现的问题，分析决定宏观经济效益的原因。综合运用多种理论和方法，结合实际案例和数据进行系统研究，剖析影响经济效益的各种因素。</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三、宏观经济效益统计分析的内容</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6862</Words>
  <Application>WPS 演示</Application>
  <PresentationFormat>宽屏</PresentationFormat>
  <Paragraphs>396</Paragraphs>
  <Slides>34</Slides>
  <Notes>2</Notes>
  <HiddenSlides>0</HiddenSlides>
  <MMClips>0</MMClips>
  <ScaleCrop>false</ScaleCrop>
  <HeadingPairs>
    <vt:vector size="8" baseType="variant">
      <vt:variant>
        <vt:lpstr>已用的字体</vt:lpstr>
      </vt:variant>
      <vt:variant>
        <vt:i4>15</vt:i4>
      </vt:variant>
      <vt:variant>
        <vt:lpstr>主题</vt:lpstr>
      </vt:variant>
      <vt:variant>
        <vt:i4>2</vt:i4>
      </vt:variant>
      <vt:variant>
        <vt:lpstr>嵌入 OLE 服务器</vt:lpstr>
      </vt:variant>
      <vt:variant>
        <vt:i4>18</vt:i4>
      </vt:variant>
      <vt:variant>
        <vt:lpstr>幻灯片标题</vt:lpstr>
      </vt:variant>
      <vt:variant>
        <vt:i4>34</vt:i4>
      </vt:variant>
    </vt:vector>
  </HeadingPairs>
  <TitlesOfParts>
    <vt:vector size="69" baseType="lpstr">
      <vt:lpstr>Arial</vt:lpstr>
      <vt:lpstr>宋体</vt:lpstr>
      <vt:lpstr>Wingdings</vt:lpstr>
      <vt:lpstr>华文隶书</vt:lpstr>
      <vt:lpstr>楷体</vt:lpstr>
      <vt:lpstr>华文中宋</vt:lpstr>
      <vt:lpstr>黑体</vt:lpstr>
      <vt:lpstr>微软雅黑</vt:lpstr>
      <vt:lpstr>华文楷体</vt:lpstr>
      <vt:lpstr>Calibri</vt:lpstr>
      <vt:lpstr>Arial Unicode MS</vt:lpstr>
      <vt:lpstr>Calibri Light</vt:lpstr>
      <vt:lpstr>Times New Roman</vt:lpstr>
      <vt:lpstr>Meiryo UI</vt:lpstr>
      <vt:lpstr>Times New Roman</vt:lpstr>
      <vt:lpstr>1_Office 主题</vt:lpstr>
      <vt:lpstr>2_Office 主题</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张圆</cp:lastModifiedBy>
  <cp:revision>50</cp:revision>
  <dcterms:created xsi:type="dcterms:W3CDTF">2015-12-05T08:51:00Z</dcterms:created>
  <dcterms:modified xsi:type="dcterms:W3CDTF">2025-08-22T04:33:35Z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8341F01940C944D49D21BD2B1993B57D_13</vt:lpwstr>
  </property>
  <property fmtid="{D5CDD505-2E9C-101B-9397-08002B2CF9AE}" pid="3" name="KSOProductBuildVer">
    <vt:lpwstr>2052-12.1.0.22529</vt:lpwstr>
  </property>
  <property fmtid="{D5CDD505-2E9C-101B-9397-08002B2CF9AE}" pid="4" name="KSOTemplateUUID">
    <vt:lpwstr>v1.0_mb_46fif/lngfIZSzxymcPcdg==</vt:lpwstr>
  </property>
</Properties>
</file>